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2" r:id="rId2"/>
    <p:sldMasterId id="2147483675" r:id="rId3"/>
  </p:sldMasterIdLst>
  <p:notesMasterIdLst>
    <p:notesMasterId r:id="rId19"/>
  </p:notesMasterIdLst>
  <p:sldIdLst>
    <p:sldId id="305" r:id="rId4"/>
    <p:sldId id="309" r:id="rId5"/>
    <p:sldId id="290" r:id="rId6"/>
    <p:sldId id="310" r:id="rId7"/>
    <p:sldId id="289" r:id="rId8"/>
    <p:sldId id="306" r:id="rId9"/>
    <p:sldId id="297" r:id="rId10"/>
    <p:sldId id="298" r:id="rId11"/>
    <p:sldId id="291" r:id="rId12"/>
    <p:sldId id="292" r:id="rId13"/>
    <p:sldId id="293" r:id="rId14"/>
    <p:sldId id="307" r:id="rId15"/>
    <p:sldId id="308" r:id="rId16"/>
    <p:sldId id="303" r:id="rId17"/>
    <p:sldId id="302" r:id="rId18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Muli" panose="020B0604020202020204" charset="0"/>
      <p:regular r:id="rId28"/>
      <p:bold r:id="rId29"/>
      <p:italic r:id="rId30"/>
      <p:boldItalic r:id="rId31"/>
    </p:embeddedFont>
    <p:embeddedFont>
      <p:font typeface="Wingdings 2" panose="05020102010507070707" pitchFamily="18" charset="2"/>
      <p:regular r:id="rId32"/>
    </p:embeddedFont>
    <p:embeddedFont>
      <p:font typeface="Muli Regular" panose="020B0604020202020204" charset="0"/>
      <p:regular r:id="rId33"/>
      <p:bold r:id="rId34"/>
      <p:italic r:id="rId35"/>
      <p:boldItalic r:id="rId36"/>
    </p:embeddedFont>
    <p:embeddedFont>
      <p:font typeface="宋体" panose="02010600030101010101" pitchFamily="2" charset="-122"/>
      <p:regular r:id="rId37"/>
    </p:embeddedFont>
    <p:embeddedFont>
      <p:font typeface="Economica" panose="020B0604020202020204" charset="0"/>
      <p:regular r:id="rId38"/>
      <p:bold r:id="rId39"/>
      <p:italic r:id="rId40"/>
      <p:boldItalic r:id="rId41"/>
    </p:embeddedFont>
    <p:embeddedFont>
      <p:font typeface="黑体" panose="02010609060101010101" pitchFamily="49" charset="-122"/>
      <p:regular r:id="rId42"/>
    </p:embeddedFont>
    <p:embeddedFont>
      <p:font typeface="Open Sans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k7ddpjVrAQkfiI2o1sWSlPxIq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E89"/>
    <a:srgbClr val="00BFBF"/>
    <a:srgbClr val="FFC000"/>
    <a:srgbClr val="2B9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77" autoAdjust="0"/>
  </p:normalViewPr>
  <p:slideViewPr>
    <p:cSldViewPr snapToGrid="0">
      <p:cViewPr varScale="1">
        <p:scale>
          <a:sx n="135" d="100"/>
          <a:sy n="135" d="100"/>
        </p:scale>
        <p:origin x="222" y="12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0.fntdata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66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67" Type="http://schemas.openxmlformats.org/officeDocument/2006/relationships/presProps" Target="pres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956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adv_</a:t>
            </a:r>
            <a:r>
              <a:rPr lang="en-US" altLang="zh-CN" smtClean="0">
                <a:solidFill>
                  <a:srgbClr val="39373D"/>
                </a:solidFill>
              </a:rPr>
              <a:t>rss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176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轩辕大模型系统架构图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0074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基于数字场景模型的数字孪生仿真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288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数字孪生工具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7424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自动驾驶仿真框架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21870A-1F28-45E4-AB2B-CFF32AED7B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81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smtClean="0"/>
              <a:t>基于文本生成代码场景的三维驾驶场景实时大模型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33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导航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751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6606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https://zhuanlan.zhihu.com/p/334657641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/>
              <a:t>包含传输协议（</a:t>
            </a:r>
            <a:r>
              <a:rPr lang="en-US" altLang="zh-CN" smtClean="0"/>
              <a:t>TCP</a:t>
            </a:r>
            <a:r>
              <a:rPr lang="zh-CN" altLang="en-US" smtClean="0"/>
              <a:t>、</a:t>
            </a:r>
            <a:r>
              <a:rPr lang="en-US" altLang="zh-CN" smtClean="0"/>
              <a:t>HTTP</a:t>
            </a:r>
            <a:r>
              <a:rPr lang="zh-CN" altLang="en-US" smtClean="0"/>
              <a:t>） 和 序列化协议，</a:t>
            </a:r>
            <a:r>
              <a:rPr lang="en-US" altLang="zh-CN" smtClean="0"/>
              <a:t>Carla</a:t>
            </a:r>
            <a:r>
              <a:rPr lang="zh-CN" altLang="en-US" smtClean="0"/>
              <a:t>使用</a:t>
            </a:r>
            <a:r>
              <a:rPr lang="en-US" altLang="zh-CN" smtClean="0"/>
              <a:t>TCP</a:t>
            </a:r>
            <a:r>
              <a:rPr lang="zh-CN" altLang="en-US" smtClean="0"/>
              <a:t>协议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168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9373D"/>
                </a:solidFill>
              </a:rPr>
              <a:t>Traffic_Manager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1279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mtClean="0">
                <a:solidFill>
                  <a:srgbClr val="39373D"/>
                </a:solidFill>
              </a:rPr>
              <a:t>复杂城市交通环境的准确行驶和决策仿真</a:t>
            </a: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00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tuto_D_create_sensor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9791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rgbClr val="39373D"/>
                </a:solidFill>
              </a:rPr>
              <a:t>file_specification_build_tools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mtClean="0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4583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062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8545825" y="4756575"/>
            <a:ext cx="598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2540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2540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540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540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540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2540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2540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2540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25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849773c3a5_0_4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" name="Google Shape;13;g849773c3a5_0_4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" name="Google Shape;14;g849773c3a5_0_4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849773c3a5_0_4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" name="Google Shape;16;g849773c3a5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3873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86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66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4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6010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892" y="1117998"/>
            <a:ext cx="4031337" cy="356949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54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834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430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63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61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30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51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424" y="456010"/>
            <a:ext cx="2056805" cy="4231481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6010" y="456010"/>
            <a:ext cx="6051179" cy="4231481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474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45630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6248" y="1072039"/>
            <a:ext cx="8226266" cy="28622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/>
              <a:t>单击此处编辑副标题</a:t>
            </a:r>
            <a:endParaRPr lang="en-US" altLang="zh-CN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760FBDFE-C587-4B4C-A407-44438C67B59E}" type="datetimeFigureOut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49AE70B2-8BF9-45C0-BB95-33D1B9D3A854}" type="slidenum">
              <a:rPr lang="zh-CN" altLang="en-US" kern="1200" noProof="1" smtClean="0"/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/>
          </a:p>
        </p:txBody>
      </p:sp>
    </p:spTree>
    <p:extLst>
      <p:ext uri="{BB962C8B-B14F-4D97-AF65-F5344CB8AC3E}">
        <p14:creationId xmlns:p14="http://schemas.microsoft.com/office/powerpoint/2010/main" val="3958626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1417535"/>
            <a:ext cx="9144000" cy="1967579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2884217" y="3491178"/>
            <a:ext cx="33755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386000" y="4417255"/>
            <a:ext cx="6372000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3755110" y="4286258"/>
            <a:ext cx="1633780" cy="261997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合作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3237550" y="3871751"/>
            <a:ext cx="2668903" cy="255969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依托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：湖南大学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2108954" y="4639303"/>
            <a:ext cx="4926092" cy="30008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中国人民解放军国防科技大学  </a:t>
            </a:r>
            <a:r>
              <a:rPr kumimoji="0" lang="en-US" altLang="zh-CN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|  </a:t>
            </a: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  <a:sym typeface="+mn-ea"/>
              </a:rPr>
              <a:t>航天彩虹无人机股份有限公司</a:t>
            </a:r>
            <a:endParaRPr kumimoji="0" lang="zh-CN" altLang="en-US" sz="135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18252"/>
            <a:ext cx="9138069" cy="196614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3300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405167" y="565785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</a:p>
        </p:txBody>
      </p:sp>
    </p:spTree>
    <p:extLst>
      <p:ext uri="{BB962C8B-B14F-4D97-AF65-F5344CB8AC3E}">
        <p14:creationId xmlns:p14="http://schemas.microsoft.com/office/powerpoint/2010/main" val="2996009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1495019"/>
            <a:ext cx="9144000" cy="250436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3994663" y="4228727"/>
            <a:ext cx="1154675" cy="3231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2021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年</a:t>
            </a: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10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月</a:t>
            </a: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2" y="1495019"/>
            <a:ext cx="9138069" cy="250436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谢谢各位专家！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/>
                <a:cs typeface="+mn-cs"/>
              </a:rPr>
              <a:t> 敬请批评指正！</a:t>
            </a: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7000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0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403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sp>
        <p:nvSpPr>
          <p:cNvPr id="24" name="菱形 23"/>
          <p:cNvSpPr/>
          <p:nvPr userDrawn="1"/>
        </p:nvSpPr>
        <p:spPr>
          <a:xfrm>
            <a:off x="5163874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98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631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393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939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4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6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6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6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6" y="342055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6" y="2746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7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0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768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一、背景与意义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111161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二、内容与方案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61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三、创新与成果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575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四、基础与条件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54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1" y="27000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五、进度与预算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321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5863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0" y="27000"/>
            <a:ext cx="1454244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1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五、</a:t>
            </a: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微软雅黑"/>
                <a:sym typeface="+mn-lt"/>
              </a:rPr>
              <a:t>项目总结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315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7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753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2024/5/6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17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9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6010" y="456010"/>
            <a:ext cx="8227219" cy="529828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6010" y="1117998"/>
            <a:ext cx="8227219" cy="3569494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9581" y="4736307"/>
            <a:ext cx="2024063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l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B962C8B-B14F-4D97-AF65-F5344CB8AC3E}" type="datetime1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2024/5/6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291" y="4736307"/>
            <a:ext cx="2969419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ct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57975" y="4736307"/>
            <a:ext cx="2025254" cy="236935"/>
          </a:xfrm>
          <a:prstGeom prst="rect">
            <a:avLst/>
          </a:prstGeom>
          <a:noFill/>
          <a:ln w="9525">
            <a:noFill/>
          </a:ln>
        </p:spPr>
        <p:txBody>
          <a:bodyPr vert="horz" anchor="ctr" anchorCtr="0">
            <a:normAutofit/>
          </a:bodyPr>
          <a:lstStyle>
            <a:lvl1pPr algn="r">
              <a:defRPr sz="75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9A0DB2DC-4C9A-4742-B13C-FB6460FD3503}" type="slidenum">
              <a:rPr lang="zh-CN" altLang="en-US" kern="1200" noProof="1" smtClean="0">
                <a:latin typeface="Arial" panose="020B0604020202020204" pitchFamily="34" charset="0"/>
                <a:cs typeface="+mn-cs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zh-CN" altLang="en-US" kern="1200" noProof="1"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80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marL="685800" lvl="0" indent="-685800" algn="l" eaLnBrk="1" latinLnBrk="0" hangingPunct="1">
        <a:lnSpc>
          <a:spcPct val="100000"/>
        </a:lnSpc>
        <a:spcBef>
          <a:spcPct val="0"/>
        </a:spcBef>
        <a:buNone/>
        <a:defRPr sz="2700" b="1" kern="1200" baseline="0">
          <a:solidFill>
            <a:srgbClr val="262626"/>
          </a:solidFill>
          <a:latin typeface="+mj-lt"/>
          <a:ea typeface="+mj-ea"/>
          <a:cs typeface="+mj-cs"/>
          <a:sym typeface="Arial" panose="020B0604020202020204" pitchFamily="34" charset="0"/>
        </a:defRPr>
      </a:lvl1pPr>
    </p:titleStyle>
    <p:bodyStyle>
      <a:lvl1pPr marL="171450" lvl="0" indent="-171450" algn="l" defTabSz="685800" eaLnBrk="1" fontAlgn="base" latinLnBrk="0" hangingPunct="1">
        <a:lnSpc>
          <a:spcPct val="130000"/>
        </a:lnSpc>
        <a:spcBef>
          <a:spcPct val="0"/>
        </a:spcBef>
        <a:spcAft>
          <a:spcPts val="750"/>
        </a:spcAft>
        <a:buFont typeface="Arial" panose="020B0604020202020204" pitchFamily="34" charset="0"/>
        <a:buChar char="●"/>
        <a:defRPr sz="1350" kern="1200" baseline="0"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514350" lvl="1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2pPr>
      <a:lvl3pPr marL="857250" lvl="2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450"/>
        </a:spcAft>
        <a:buFont typeface="Arial" panose="020B0604020202020204" pitchFamily="34" charset="0"/>
        <a:buChar char="●"/>
        <a:defRPr sz="120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3pPr>
      <a:lvl4pPr marL="1200150" lvl="3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Wingdings" panose="05000000000000000000" pitchFamily="2" charset="2"/>
        <a:buChar char="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4pPr>
      <a:lvl5pPr marL="1543050" lvl="4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5pPr>
      <a:lvl6pPr marL="1885950" lvl="5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6pPr>
      <a:lvl7pPr marL="2228850" lvl="6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7pPr>
      <a:lvl8pPr marL="2571750" lvl="7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8pPr>
      <a:lvl9pPr marL="2914650" lvl="8" indent="-171450" algn="l" defTabSz="685800" eaLnBrk="1" fontAlgn="base" latinLnBrk="0" hangingPunct="1">
        <a:lnSpc>
          <a:spcPct val="120000"/>
        </a:lnSpc>
        <a:spcBef>
          <a:spcPct val="0"/>
        </a:spcBef>
        <a:spcAft>
          <a:spcPts val="225"/>
        </a:spcAft>
        <a:buFont typeface="Arial" panose="020B0604020202020204" pitchFamily="34" charset="0"/>
        <a:buChar char="•"/>
        <a:defRPr sz="1050" kern="1200" baseline="0">
          <a:solidFill>
            <a:srgbClr val="595959"/>
          </a:solidFill>
          <a:latin typeface="Arial" panose="020B0604020202020204" pitchFamily="34" charset="0"/>
          <a:ea typeface="微软雅黑" panose="020B0503020204020204" charset="-122"/>
          <a:cs typeface="+mn-cs"/>
          <a:sym typeface="Arial" panose="020B0604020202020204" pitchFamily="34" charset="0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35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2024/5/6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46473" y="4767263"/>
            <a:ext cx="3688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pPr defTabSz="685800">
                <a:buClrTx/>
                <a:defRPr/>
              </a:p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31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0.jp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1.jp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3286526" y="2546254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62527" y="1737756"/>
            <a:ext cx="1828800" cy="18468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3296600" y="3920052"/>
            <a:ext cx="1560653" cy="3369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数字孪生工具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3286526" y="3137231"/>
            <a:ext cx="1560653" cy="2973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UE</a:t>
            </a:r>
            <a:r>
              <a:rPr lang="zh-CN" altLang="en-US" b="1">
                <a:solidFill>
                  <a:schemeClr val="tx1"/>
                </a:solidFill>
              </a:rPr>
              <a:t>插件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3002728" y="4466271"/>
            <a:ext cx="2148398" cy="3137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OpenStreetMap </a:t>
            </a:r>
            <a:r>
              <a:rPr lang="zh-CN" altLang="en-US" b="1">
                <a:solidFill>
                  <a:schemeClr val="tx1"/>
                </a:solidFill>
              </a:rPr>
              <a:t>地图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3286527" y="1952242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boost:python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518633" y="2595792"/>
            <a:ext cx="572632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Carla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3104148" y="986683"/>
            <a:ext cx="890557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感知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3695650" y="431331"/>
            <a:ext cx="696349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规划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182265" y="986683"/>
            <a:ext cx="890557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917851" y="3807170"/>
            <a:ext cx="2298006" cy="106963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339495" y="4146838"/>
            <a:ext cx="505752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场景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917852" y="316654"/>
            <a:ext cx="2298005" cy="112376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020397" y="431331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653502" y="448796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人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192020" y="698711"/>
            <a:ext cx="653227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智能体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>
            <a:stCxn id="46" idx="0"/>
            <a:endCxn id="41" idx="2"/>
          </p:cNvCxnSpPr>
          <p:nvPr/>
        </p:nvCxnSpPr>
        <p:spPr>
          <a:xfrm flipV="1">
            <a:off x="4076927" y="4257006"/>
            <a:ext cx="0" cy="20926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1" idx="0"/>
            <a:endCxn id="45" idx="2"/>
          </p:cNvCxnSpPr>
          <p:nvPr/>
        </p:nvCxnSpPr>
        <p:spPr>
          <a:xfrm flipH="1" flipV="1">
            <a:off x="4066853" y="3434565"/>
            <a:ext cx="10074" cy="4854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45" idx="0"/>
            <a:endCxn id="56" idx="2"/>
          </p:cNvCxnSpPr>
          <p:nvPr/>
        </p:nvCxnSpPr>
        <p:spPr>
          <a:xfrm flipV="1">
            <a:off x="4066853" y="2865669"/>
            <a:ext cx="0" cy="27156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6" idx="0"/>
            <a:endCxn id="47" idx="2"/>
          </p:cNvCxnSpPr>
          <p:nvPr/>
        </p:nvCxnSpPr>
        <p:spPr>
          <a:xfrm flipV="1">
            <a:off x="4066853" y="2271657"/>
            <a:ext cx="1" cy="27459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47" idx="0"/>
            <a:endCxn id="49" idx="2"/>
          </p:cNvCxnSpPr>
          <p:nvPr/>
        </p:nvCxnSpPr>
        <p:spPr>
          <a:xfrm flipH="1" flipV="1">
            <a:off x="3549427" y="1275241"/>
            <a:ext cx="517427" cy="677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49" idx="0"/>
            <a:endCxn id="52" idx="1"/>
          </p:cNvCxnSpPr>
          <p:nvPr/>
        </p:nvCxnSpPr>
        <p:spPr>
          <a:xfrm flipV="1">
            <a:off x="3549427" y="575610"/>
            <a:ext cx="146223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2" idx="3"/>
            <a:endCxn id="55" idx="0"/>
          </p:cNvCxnSpPr>
          <p:nvPr/>
        </p:nvCxnSpPr>
        <p:spPr>
          <a:xfrm>
            <a:off x="4391999" y="575610"/>
            <a:ext cx="235545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55" idx="2"/>
            <a:endCxn id="47" idx="0"/>
          </p:cNvCxnSpPr>
          <p:nvPr/>
        </p:nvCxnSpPr>
        <p:spPr>
          <a:xfrm flipH="1">
            <a:off x="4066854" y="1275241"/>
            <a:ext cx="560690" cy="677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956CA3FA-FFF1-B751-DF44-544224EEB071}"/>
              </a:ext>
            </a:extLst>
          </p:cNvPr>
          <p:cNvSpPr/>
          <p:nvPr/>
        </p:nvSpPr>
        <p:spPr>
          <a:xfrm>
            <a:off x="1104900" y="104776"/>
            <a:ext cx="6819900" cy="49557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6687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服务器（</a:t>
            </a:r>
            <a:r>
              <a:rPr lang="zh-CN" altLang="en-US"/>
              <a:t>虚幻</a:t>
            </a:r>
            <a:r>
              <a:rPr lang="zh-CN" altLang="en-US" smtClean="0"/>
              <a:t>）</a:t>
            </a:r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604085" y="704850"/>
            <a:ext cx="715879" cy="429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</a:t>
            </a: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圆角矩形 49">
            <a:extLst>
              <a:ext uri="{FF2B5EF4-FFF2-40B4-BE49-F238E27FC236}">
                <a16:creationId xmlns:a16="http://schemas.microsoft.com/office/drawing/2014/main" id="{D0D97B2D-A0F2-8731-75E3-43D7E1834970}"/>
              </a:ext>
            </a:extLst>
          </p:cNvPr>
          <p:cNvSpPr/>
          <p:nvPr/>
        </p:nvSpPr>
        <p:spPr>
          <a:xfrm>
            <a:off x="1875671" y="1035051"/>
            <a:ext cx="2610604" cy="31702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圆角矩形 49">
            <a:extLst>
              <a:ext uri="{FF2B5EF4-FFF2-40B4-BE49-F238E27FC236}">
                <a16:creationId xmlns:a16="http://schemas.microsoft.com/office/drawing/2014/main" id="{B1E85574-20D8-D11B-A24A-76C7A67BCE85}"/>
              </a:ext>
            </a:extLst>
          </p:cNvPr>
          <p:cNvSpPr/>
          <p:nvPr/>
        </p:nvSpPr>
        <p:spPr>
          <a:xfrm>
            <a:off x="1992769" y="1543450"/>
            <a:ext cx="2376408" cy="610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抽取责任敏感安全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世界模型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6" name="圆角矩形 49">
            <a:extLst>
              <a:ext uri="{FF2B5EF4-FFF2-40B4-BE49-F238E27FC236}">
                <a16:creationId xmlns:a16="http://schemas.microsoft.com/office/drawing/2014/main" id="{934EEC6E-1206-797E-4EF6-9F0BEC29105D}"/>
              </a:ext>
            </a:extLst>
          </p:cNvPr>
          <p:cNvSpPr/>
          <p:nvPr/>
        </p:nvSpPr>
        <p:spPr>
          <a:xfrm>
            <a:off x="1986419" y="2305051"/>
            <a:ext cx="2376408" cy="18033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091195" y="1073150"/>
            <a:ext cx="2118855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责任敏感安全传感器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8" name="圆角矩形 49">
            <a:extLst>
              <a:ext uri="{FF2B5EF4-FFF2-40B4-BE49-F238E27FC236}">
                <a16:creationId xmlns:a16="http://schemas.microsoft.com/office/drawing/2014/main" id="{B3DFB896-F0FA-6B40-96DD-949A928D3B73}"/>
              </a:ext>
            </a:extLst>
          </p:cNvPr>
          <p:cNvSpPr/>
          <p:nvPr/>
        </p:nvSpPr>
        <p:spPr>
          <a:xfrm>
            <a:off x="2122879" y="2351910"/>
            <a:ext cx="2118855" cy="4448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自动驾驶</a:t>
            </a:r>
            <a:endParaRPr lang="en-US" altLang="zh-CN" sz="16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责任</a:t>
            </a:r>
            <a:r>
              <a:rPr lang="zh-CN" altLang="en-US" sz="1600" b="1" dirty="0">
                <a:solidFill>
                  <a:schemeClr val="tx1"/>
                </a:solidFill>
              </a:rPr>
              <a:t>敏感安全库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9" name="圆角矩形 49">
            <a:extLst>
              <a:ext uri="{FF2B5EF4-FFF2-40B4-BE49-F238E27FC236}">
                <a16:creationId xmlns:a16="http://schemas.microsoft.com/office/drawing/2014/main" id="{4AF3D26C-7284-2536-51B9-ED1839D097DF}"/>
              </a:ext>
            </a:extLst>
          </p:cNvPr>
          <p:cNvSpPr/>
          <p:nvPr/>
        </p:nvSpPr>
        <p:spPr>
          <a:xfrm>
            <a:off x="2288696" y="2830018"/>
            <a:ext cx="88106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抽取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smtClean="0">
                <a:solidFill>
                  <a:schemeClr val="tx1"/>
                </a:solidFill>
              </a:rPr>
              <a:t>情境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0" name="圆角矩形 49">
            <a:extLst>
              <a:ext uri="{FF2B5EF4-FFF2-40B4-BE49-F238E27FC236}">
                <a16:creationId xmlns:a16="http://schemas.microsoft.com/office/drawing/2014/main" id="{DFEEE3D3-EAA5-0AC8-A27A-2878C383495B}"/>
              </a:ext>
            </a:extLst>
          </p:cNvPr>
          <p:cNvSpPr/>
          <p:nvPr/>
        </p:nvSpPr>
        <p:spPr>
          <a:xfrm>
            <a:off x="3465687" y="2830018"/>
            <a:ext cx="80748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检查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场景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1" name="圆角矩形 49">
            <a:extLst>
              <a:ext uri="{FF2B5EF4-FFF2-40B4-BE49-F238E27FC236}">
                <a16:creationId xmlns:a16="http://schemas.microsoft.com/office/drawing/2014/main" id="{2EB1DC91-08CA-00D1-EA5B-FD064D9D4568}"/>
              </a:ext>
            </a:extLst>
          </p:cNvPr>
          <p:cNvSpPr/>
          <p:nvPr/>
        </p:nvSpPr>
        <p:spPr>
          <a:xfrm>
            <a:off x="2334873" y="3592231"/>
            <a:ext cx="1692199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解析并变换响应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BEFF20-0D3A-03BD-3546-427C7015C76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174623" y="2153831"/>
            <a:ext cx="6350" cy="15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49">
            <a:extLst>
              <a:ext uri="{FF2B5EF4-FFF2-40B4-BE49-F238E27FC236}">
                <a16:creationId xmlns:a16="http://schemas.microsoft.com/office/drawing/2014/main" id="{354C744C-9E9F-32F1-695F-B7E46C452772}"/>
              </a:ext>
            </a:extLst>
          </p:cNvPr>
          <p:cNvSpPr/>
          <p:nvPr/>
        </p:nvSpPr>
        <p:spPr>
          <a:xfrm>
            <a:off x="5503283" y="2382446"/>
            <a:ext cx="1629221" cy="26162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9" name="圆角矩形 49">
            <a:extLst>
              <a:ext uri="{FF2B5EF4-FFF2-40B4-BE49-F238E27FC236}">
                <a16:creationId xmlns:a16="http://schemas.microsoft.com/office/drawing/2014/main" id="{FC767941-5A5A-6DAC-A821-65037BAA998B}"/>
              </a:ext>
            </a:extLst>
          </p:cNvPr>
          <p:cNvSpPr/>
          <p:nvPr/>
        </p:nvSpPr>
        <p:spPr>
          <a:xfrm>
            <a:off x="5590064" y="2636437"/>
            <a:ext cx="1542440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限制器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21" name="圆角矩形 49">
            <a:extLst>
              <a:ext uri="{FF2B5EF4-FFF2-40B4-BE49-F238E27FC236}">
                <a16:creationId xmlns:a16="http://schemas.microsoft.com/office/drawing/2014/main" id="{7E857686-B304-861F-A3E9-63285572C073}"/>
              </a:ext>
            </a:extLst>
          </p:cNvPr>
          <p:cNvSpPr/>
          <p:nvPr/>
        </p:nvSpPr>
        <p:spPr>
          <a:xfrm>
            <a:off x="5553194" y="3621326"/>
            <a:ext cx="1542440" cy="8897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执行责任敏感安全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限制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AA3BF9-81F4-D29D-BDC3-17167D6FD8F4}"/>
              </a:ext>
            </a:extLst>
          </p:cNvPr>
          <p:cNvSpPr/>
          <p:nvPr/>
        </p:nvSpPr>
        <p:spPr>
          <a:xfrm>
            <a:off x="8105079" y="0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客户器</a:t>
            </a:r>
            <a:r>
              <a:rPr lang="en-US" altLang="zh-CN" dirty="0"/>
              <a:t>(</a:t>
            </a:r>
            <a:r>
              <a:rPr lang="en-US" altLang="zh-CN"/>
              <a:t>Python</a:t>
            </a:r>
            <a:r>
              <a:rPr lang="en-US" altLang="zh-CN" smtClean="0"/>
              <a:t>)</a:t>
            </a:r>
          </a:p>
          <a:p>
            <a:pPr algn="ctr"/>
            <a:endParaRPr lang="en-US" altLang="zh-CN" smtClean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3" name="圆角矩形 49">
            <a:extLst>
              <a:ext uri="{FF2B5EF4-FFF2-40B4-BE49-F238E27FC236}">
                <a16:creationId xmlns:a16="http://schemas.microsoft.com/office/drawing/2014/main" id="{D40127FB-AE16-25E0-2869-4DC66F339544}"/>
              </a:ext>
            </a:extLst>
          </p:cNvPr>
          <p:cNvSpPr/>
          <p:nvPr/>
        </p:nvSpPr>
        <p:spPr>
          <a:xfrm>
            <a:off x="7670540" y="800105"/>
            <a:ext cx="795338" cy="4198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客户端示例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6571851-7C79-8A64-3EA3-25345CC35CF1}"/>
              </a:ext>
            </a:extLst>
          </p:cNvPr>
          <p:cNvCxnSpPr/>
          <p:nvPr/>
        </p:nvCxnSpPr>
        <p:spPr>
          <a:xfrm>
            <a:off x="1319964" y="977900"/>
            <a:ext cx="6350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25674" y="645376"/>
            <a:ext cx="1165401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相机图像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5178" y="121213"/>
            <a:ext cx="1904745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客户端 </a:t>
            </a:r>
            <a:r>
              <a:rPr lang="en-US" altLang="zh-CN" b="1" smtClean="0">
                <a:solidFill>
                  <a:schemeClr val="tx1"/>
                </a:solidFill>
              </a:rPr>
              <a:t>(C++)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19964" y="1776292"/>
            <a:ext cx="555707" cy="3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68924" y="1378253"/>
            <a:ext cx="60674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世界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319964" y="2881430"/>
            <a:ext cx="555708" cy="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286286" y="2974394"/>
            <a:ext cx="6230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调试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绘图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endCxn id="9" idx="1"/>
          </p:cNvCxnSpPr>
          <p:nvPr/>
        </p:nvCxnSpPr>
        <p:spPr>
          <a:xfrm>
            <a:off x="1992769" y="3100934"/>
            <a:ext cx="295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10" idx="1"/>
          </p:cNvCxnSpPr>
          <p:nvPr/>
        </p:nvCxnSpPr>
        <p:spPr>
          <a:xfrm>
            <a:off x="3177798" y="3100934"/>
            <a:ext cx="2878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0" idx="2"/>
            <a:endCxn id="11" idx="0"/>
          </p:cNvCxnSpPr>
          <p:nvPr/>
        </p:nvCxnSpPr>
        <p:spPr>
          <a:xfrm rot="5400000">
            <a:off x="3415012" y="3137812"/>
            <a:ext cx="220381" cy="688457"/>
          </a:xfrm>
          <a:prstGeom prst="bentConnector3">
            <a:avLst>
              <a:gd name="adj1" fmla="val 3617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319964" y="4328160"/>
            <a:ext cx="4174645" cy="8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1319965" y="4733339"/>
            <a:ext cx="4174644" cy="13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06036" y="4336416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车辆物理模型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820179" y="4733339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最终车辆控制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4501241" y="2721137"/>
            <a:ext cx="993368" cy="10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64962" y="244154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路线速度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4494948" y="3324695"/>
            <a:ext cx="999661" cy="11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36218" y="296293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4494948" y="3814680"/>
            <a:ext cx="999661" cy="9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07153" y="3535034"/>
            <a:ext cx="114957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加速度限制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H="1">
            <a:off x="7132504" y="3371850"/>
            <a:ext cx="5380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94686" y="2994790"/>
            <a:ext cx="61367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车辆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4494948" y="1432041"/>
            <a:ext cx="31755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7" y="113652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责任敏感安全参数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4494948" y="1974797"/>
            <a:ext cx="3175592" cy="7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232506" y="1682290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05970" y="644681"/>
            <a:ext cx="1352840" cy="4398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5097" y="4460242"/>
            <a:ext cx="5826972" cy="609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08148" y="3006629"/>
            <a:ext cx="5803921" cy="1258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1614" y="54372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方案层</a:t>
            </a:r>
            <a:endParaRPr lang="zh-CN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666" y="841904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产品层</a:t>
            </a:r>
            <a:endParaRPr lang="zh-CN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4764" y="1598701"/>
            <a:ext cx="1257000" cy="12423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服务层</a:t>
            </a:r>
            <a:endParaRPr lang="zh-CN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93925" y="3002771"/>
            <a:ext cx="1257000" cy="12619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AI </a:t>
            </a:r>
            <a:r>
              <a:rPr lang="zh-CN" altLang="en-US" sz="2400" smtClean="0"/>
              <a:t>层</a:t>
            </a:r>
            <a:endParaRPr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82448" y="4398511"/>
            <a:ext cx="1257000" cy="671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数据层</a:t>
            </a:r>
            <a:endParaRPr lang="zh-CN" altLang="en-US" sz="2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54372"/>
            <a:ext cx="5803921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24646" y="54372"/>
            <a:ext cx="1334164" cy="5092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支撑层</a:t>
            </a:r>
            <a:endParaRPr lang="zh-CN" altLang="en-US" sz="28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35394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交通决策治理</a:t>
            </a:r>
            <a:endParaRPr lang="zh-CN" altLang="en-US" sz="20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11855" y="841904"/>
            <a:ext cx="5803922" cy="671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37209" y="922925"/>
            <a:ext cx="123442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场景生成</a:t>
            </a:r>
            <a:endParaRPr lang="zh-CN" altLang="en-US" sz="20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02761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自动驾驶</a:t>
            </a:r>
            <a:endParaRPr lang="zh-CN" altLang="en-US" sz="2000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86587" y="145039"/>
            <a:ext cx="178557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基础设施评估</a:t>
            </a:r>
            <a:endParaRPr lang="zh-CN" altLang="en-US" sz="20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922925"/>
            <a:ext cx="1250433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信控优化</a:t>
            </a:r>
            <a:endParaRPr lang="zh-CN" altLang="en-US" sz="20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588804" y="1598700"/>
            <a:ext cx="5803921" cy="1242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1687439"/>
            <a:ext cx="5570307" cy="3858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用户中心</a:t>
            </a:r>
            <a:r>
              <a:rPr lang="en-US" altLang="zh-CN" sz="2000" smtClean="0"/>
              <a:t>/</a:t>
            </a:r>
            <a:r>
              <a:rPr lang="zh-CN" altLang="en-US" sz="2000" smtClean="0"/>
              <a:t>网关</a:t>
            </a:r>
            <a:endParaRPr lang="zh-CN" altLang="en-US" sz="20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68508" y="909351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语音交互</a:t>
            </a:r>
            <a:endParaRPr lang="zh-CN" altLang="en-US" sz="20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077646" y="3674328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图像识别</a:t>
            </a:r>
            <a:endParaRPr lang="zh-CN" altLang="en-US" sz="2000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45564" y="3053655"/>
            <a:ext cx="1817981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生成式大模型</a:t>
            </a:r>
            <a:endParaRPr lang="zh-CN" altLang="en-US" sz="2000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566980" y="3067293"/>
            <a:ext cx="122998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语音识别</a:t>
            </a:r>
            <a:endParaRPr lang="zh-CN" altLang="en-US" sz="20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94909" y="2192639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分析中心</a:t>
            </a:r>
            <a:endParaRPr lang="zh-CN" altLang="en-US" sz="20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217007" y="22010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策略中心</a:t>
            </a:r>
            <a:endParaRPr lang="zh-CN" altLang="en-US" sz="20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640617" y="2184953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事件中心</a:t>
            </a:r>
            <a:endParaRPr lang="zh-CN" altLang="en-US" sz="20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22784" y="4510397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虚幻引擎</a:t>
            </a:r>
            <a:endParaRPr lang="zh-CN" altLang="en-US" sz="20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702592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地图数据</a:t>
            </a:r>
            <a:endParaRPr lang="zh-CN" altLang="en-US" sz="2000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3108729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用户数据</a:t>
            </a:r>
            <a:endParaRPr lang="zh-CN" altLang="en-US" sz="20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587393" y="4521973"/>
            <a:ext cx="1280535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实时监控</a:t>
            </a:r>
            <a:endParaRPr lang="zh-CN" altLang="en-US" sz="20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519557" y="141181"/>
            <a:ext cx="174565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城市规划设计</a:t>
            </a:r>
            <a:endParaRPr lang="zh-CN" altLang="en-US" sz="2000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6037836" y="2189462"/>
            <a:ext cx="121765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调度中心</a:t>
            </a:r>
            <a:endParaRPr lang="zh-CN" altLang="en-US" sz="20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1651725" y="3666013"/>
            <a:ext cx="1268698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目标检测</a:t>
            </a:r>
            <a:endParaRPr lang="zh-CN" altLang="en-US" sz="2000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419672" y="3666013"/>
            <a:ext cx="1481076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图像再识别</a:t>
            </a:r>
            <a:endParaRPr lang="zh-CN" altLang="en-US" sz="2000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4873809" y="3053655"/>
            <a:ext cx="2472812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跨摄像头多目标跟踪</a:t>
            </a:r>
            <a:endParaRPr lang="zh-CN" altLang="en-US" sz="2000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5974570" y="3666012"/>
            <a:ext cx="1387419" cy="5092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三维孪生</a:t>
            </a:r>
            <a:endParaRPr lang="zh-CN" altLang="en-US" sz="2000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56266" y="1422529"/>
            <a:ext cx="1250433" cy="454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系统监控</a:t>
            </a:r>
            <a:endParaRPr lang="zh-CN" altLang="en-US" sz="2000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6509" y="2988726"/>
            <a:ext cx="1250433" cy="4690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模型管理</a:t>
            </a:r>
            <a:endParaRPr lang="zh-CN" altLang="en-US" sz="20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C279198-0A96-3E30-0BCA-5508AC892DDA}"/>
              </a:ext>
            </a:extLst>
          </p:cNvPr>
          <p:cNvSpPr/>
          <p:nvPr/>
        </p:nvSpPr>
        <p:spPr>
          <a:xfrm>
            <a:off x="7663950" y="4498663"/>
            <a:ext cx="1250433" cy="4037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mtClean="0"/>
              <a:t>训练平台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041" y="712927"/>
            <a:ext cx="783371" cy="692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035" y="1993347"/>
            <a:ext cx="921379" cy="9911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675" y="3629444"/>
            <a:ext cx="870066" cy="8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/>
          <p:cNvSpPr/>
          <p:nvPr/>
        </p:nvSpPr>
        <p:spPr>
          <a:xfrm>
            <a:off x="4254697" y="537417"/>
            <a:ext cx="1957665" cy="3668242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34" name="圆角矩形 29"/>
          <p:cNvSpPr/>
          <p:nvPr/>
        </p:nvSpPr>
        <p:spPr>
          <a:xfrm>
            <a:off x="4774528" y="2503939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数据服务器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4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411177" y="56316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仿真桥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71831" y="28641"/>
            <a:ext cx="3662946" cy="4472476"/>
          </a:xfrm>
          <a:prstGeom prst="rect">
            <a:avLst/>
          </a:prstGeom>
          <a:noFill/>
          <a:ln w="12700" cap="rnd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3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811360" y="8581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数字世界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6917724" y="28640"/>
            <a:ext cx="1957665" cy="4472477"/>
          </a:xfrm>
          <a:prstGeom prst="rect">
            <a:avLst/>
          </a:prstGeom>
          <a:noFill/>
          <a:ln w="12700" cap="rnd">
            <a:solidFill>
              <a:schemeClr val="accent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074204" y="8850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物理世界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92" y="1176395"/>
            <a:ext cx="1415736" cy="887736"/>
          </a:xfrm>
          <a:prstGeom prst="rect">
            <a:avLst/>
          </a:prstGeom>
        </p:spPr>
      </p:pic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717529" y="93068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真实的位置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28" y="2141989"/>
            <a:ext cx="381000" cy="361950"/>
          </a:xfrm>
          <a:prstGeom prst="rect">
            <a:avLst/>
          </a:prstGeom>
        </p:spPr>
      </p:pic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682982" y="305365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数字场景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052" y="3292505"/>
            <a:ext cx="1422952" cy="913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45" y="1901719"/>
            <a:ext cx="1749563" cy="987253"/>
          </a:xfrm>
          <a:prstGeom prst="rect">
            <a:avLst/>
          </a:prstGeom>
        </p:spPr>
      </p:pic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148121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真实交通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04216" y="2839806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多驾驶仿真器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82" y="3348307"/>
            <a:ext cx="1681888" cy="971757"/>
          </a:xfrm>
          <a:prstGeom prst="rect">
            <a:avLst/>
          </a:prstGeom>
        </p:spPr>
      </p:pic>
      <p:sp>
        <p:nvSpPr>
          <p:cNvPr id="161" name="圆角矩形 16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38218" y="426816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71" y="383530"/>
            <a:ext cx="1730438" cy="11238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65" y="146633"/>
            <a:ext cx="1598074" cy="867732"/>
          </a:xfrm>
          <a:prstGeom prst="rect">
            <a:avLst/>
          </a:prstGeom>
        </p:spPr>
      </p:pic>
      <p:sp>
        <p:nvSpPr>
          <p:cNvPr id="162" name="圆角矩形 16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7190" y="95965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车辆行驶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299" y="1170565"/>
            <a:ext cx="1617314" cy="905102"/>
          </a:xfrm>
          <a:prstGeom prst="rect">
            <a:avLst/>
          </a:prstGeom>
        </p:spPr>
      </p:pic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79723" y="201938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自动驾驶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213" y="2271081"/>
            <a:ext cx="1614626" cy="876720"/>
          </a:xfrm>
          <a:prstGeom prst="rect">
            <a:avLst/>
          </a:prstGeom>
        </p:spPr>
      </p:pic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65545" y="308410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交通生成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5480" y="3182933"/>
            <a:ext cx="1645018" cy="1018742"/>
          </a:xfrm>
          <a:prstGeom prst="rect">
            <a:avLst/>
          </a:prstGeom>
        </p:spPr>
      </p:pic>
      <p:sp>
        <p:nvSpPr>
          <p:cNvPr id="165" name="圆角矩形 16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830501" y="427320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2755117" y="1112782"/>
            <a:ext cx="1170476" cy="2565126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2391" y="117639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交通参与者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2835645" y="1774651"/>
            <a:ext cx="999113" cy="1321413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031" y="1519600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0" name="圆角矩形 16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59557" y="184184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CAV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69584" y="221878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CV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93543" y="257518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HDV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3" name="圆角矩形 17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34147" y="326680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25" name="肘形连接符 24"/>
          <p:cNvCxnSpPr>
            <a:stCxn id="170" idx="1"/>
            <a:endCxn id="11" idx="3"/>
          </p:cNvCxnSpPr>
          <p:nvPr/>
        </p:nvCxnSpPr>
        <p:spPr>
          <a:xfrm rot="10800000">
            <a:off x="2163839" y="580500"/>
            <a:ext cx="595718" cy="1401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171" idx="1"/>
            <a:endCxn id="12" idx="3"/>
          </p:cNvCxnSpPr>
          <p:nvPr/>
        </p:nvCxnSpPr>
        <p:spPr>
          <a:xfrm rot="10800000">
            <a:off x="2195614" y="1623116"/>
            <a:ext cx="573971" cy="735464"/>
          </a:xfrm>
          <a:prstGeom prst="bentConnector3">
            <a:avLst>
              <a:gd name="adj1" fmla="val 685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72" idx="1"/>
            <a:endCxn id="13" idx="3"/>
          </p:cNvCxnSpPr>
          <p:nvPr/>
        </p:nvCxnSpPr>
        <p:spPr>
          <a:xfrm rot="10800000">
            <a:off x="2163839" y="2709442"/>
            <a:ext cx="629704" cy="5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73" idx="1"/>
            <a:endCxn id="9" idx="3"/>
          </p:cNvCxnSpPr>
          <p:nvPr/>
        </p:nvCxnSpPr>
        <p:spPr>
          <a:xfrm rot="10800000" flipV="1">
            <a:off x="2197471" y="3406604"/>
            <a:ext cx="536677" cy="4275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134" idx="3"/>
            <a:endCxn id="10" idx="1"/>
          </p:cNvCxnSpPr>
          <p:nvPr/>
        </p:nvCxnSpPr>
        <p:spPr>
          <a:xfrm flipV="1">
            <a:off x="5692528" y="945461"/>
            <a:ext cx="1351643" cy="1753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134" idx="3"/>
            <a:endCxn id="15" idx="1"/>
          </p:cNvCxnSpPr>
          <p:nvPr/>
        </p:nvCxnSpPr>
        <p:spPr>
          <a:xfrm>
            <a:off x="5692528" y="2698691"/>
            <a:ext cx="1422952" cy="9936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34" idx="1"/>
          </p:cNvCxnSpPr>
          <p:nvPr/>
        </p:nvCxnSpPr>
        <p:spPr>
          <a:xfrm>
            <a:off x="3925593" y="2698691"/>
            <a:ext cx="84893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371831" y="4567609"/>
            <a:ext cx="8503558" cy="54035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1831" y="4696531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b="1" smtClean="0">
                <a:solidFill>
                  <a:schemeClr val="tx1"/>
                </a:solidFill>
              </a:rPr>
              <a:t>支持工具</a:t>
            </a:r>
            <a:endParaRPr lang="en-US" altLang="zh-CN" sz="1300" b="1" dirty="0">
              <a:solidFill>
                <a:schemeClr val="tx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435" y="4603802"/>
            <a:ext cx="685737" cy="447402"/>
          </a:xfrm>
          <a:prstGeom prst="rect">
            <a:avLst/>
          </a:prstGeom>
        </p:spPr>
      </p:pic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636488" y="472369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车辆轨迹生成数据集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111270" y="471423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场景创建工具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108" name="图片 41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2982" y="4628747"/>
            <a:ext cx="512018" cy="450576"/>
          </a:xfrm>
          <a:prstGeom prst="rect">
            <a:avLst/>
          </a:prstGeom>
        </p:spPr>
      </p:pic>
      <p:pic>
        <p:nvPicPr>
          <p:cNvPr id="4128" name="图片 41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0512" y="4615660"/>
            <a:ext cx="657915" cy="441334"/>
          </a:xfrm>
          <a:prstGeom prst="rect">
            <a:avLst/>
          </a:prstGeom>
        </p:spPr>
      </p:pic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680616" y="4690872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计算机视觉</a:t>
            </a:r>
            <a:endParaRPr lang="en-US" altLang="zh-CN" sz="110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解决方案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4130" name="直接箭头连接符 4129"/>
          <p:cNvCxnSpPr>
            <a:stCxn id="4108" idx="0"/>
          </p:cNvCxnSpPr>
          <p:nvPr/>
        </p:nvCxnSpPr>
        <p:spPr>
          <a:xfrm flipV="1">
            <a:off x="4938991" y="4205659"/>
            <a:ext cx="0" cy="4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947614" y="3277732"/>
            <a:ext cx="1304418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 生成</a:t>
            </a:r>
            <a:r>
              <a:rPr lang="zh-CN" altLang="en-US" b="1" smtClean="0">
                <a:solidFill>
                  <a:schemeClr val="tx1"/>
                </a:solidFill>
              </a:rPr>
              <a:t>独特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的 </a:t>
            </a:r>
            <a:r>
              <a:rPr lang="en-US" altLang="zh-CN" b="1" smtClean="0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地图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152606" y="2243739"/>
            <a:ext cx="1922874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OpenStreetMap </a:t>
            </a:r>
            <a:r>
              <a:rPr lang="zh-CN" altLang="en-US" b="1" smtClean="0">
                <a:solidFill>
                  <a:schemeClr val="tx1"/>
                </a:solidFill>
              </a:rPr>
              <a:t>区域（</a:t>
            </a:r>
            <a:r>
              <a:rPr lang="en-US" altLang="zh-CN" b="1" smtClean="0">
                <a:solidFill>
                  <a:schemeClr val="tx1"/>
                </a:solidFill>
              </a:rPr>
              <a:t>URL</a:t>
            </a:r>
            <a:r>
              <a:rPr lang="zh-CN" altLang="en-US" b="1" smtClean="0">
                <a:solidFill>
                  <a:schemeClr val="tx1"/>
                </a:solidFill>
              </a:rPr>
              <a:t>或</a:t>
            </a:r>
            <a:r>
              <a:rPr lang="en-US" altLang="zh-CN" b="1" smtClean="0">
                <a:solidFill>
                  <a:schemeClr val="tx1"/>
                </a:solidFill>
              </a:rPr>
              <a:t>.osm</a:t>
            </a:r>
            <a:r>
              <a:rPr lang="zh-CN" altLang="en-US" b="1" smtClean="0">
                <a:solidFill>
                  <a:schemeClr val="tx1"/>
                </a:solidFill>
              </a:rPr>
              <a:t>）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3" y="646020"/>
            <a:ext cx="1809750" cy="1571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650783"/>
            <a:ext cx="1771650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3024766"/>
            <a:ext cx="1781175" cy="154305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80907" y="2372459"/>
            <a:ext cx="1014292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smtClean="0">
                <a:solidFill>
                  <a:schemeClr val="tx1"/>
                </a:solidFill>
                <a:sym typeface="Wingdings 2" panose="05020102010507070707" pitchFamily="18" charset="2"/>
              </a:rPr>
              <a:t></a:t>
            </a:r>
            <a:r>
              <a:rPr lang="zh-CN" altLang="en-US" b="1" smtClean="0">
                <a:solidFill>
                  <a:schemeClr val="tx1"/>
                </a:solidFill>
                <a:sym typeface="Wingdings 2" panose="05020102010507070707" pitchFamily="18" charset="2"/>
              </a:rPr>
              <a:t> </a:t>
            </a:r>
            <a:r>
              <a:rPr lang="zh-CN" altLang="en-US" b="1" smtClean="0">
                <a:solidFill>
                  <a:schemeClr val="tx1"/>
                </a:solidFill>
              </a:rPr>
              <a:t>程序化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建筑生成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0" y="2998695"/>
            <a:ext cx="1790700" cy="156210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3" idx="3"/>
            <a:endCxn id="5" idx="1"/>
          </p:cNvCxnSpPr>
          <p:nvPr/>
        </p:nvCxnSpPr>
        <p:spPr>
          <a:xfrm>
            <a:off x="3033353" y="1431833"/>
            <a:ext cx="1090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7" idx="0"/>
          </p:cNvCxnSpPr>
          <p:nvPr/>
        </p:nvCxnSpPr>
        <p:spPr>
          <a:xfrm>
            <a:off x="5009990" y="2243739"/>
            <a:ext cx="4763" cy="781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7" idx="1"/>
          </p:cNvCxnSpPr>
          <p:nvPr/>
        </p:nvCxnSpPr>
        <p:spPr>
          <a:xfrm flipH="1">
            <a:off x="3119571" y="3796291"/>
            <a:ext cx="10045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011360" y="1066625"/>
            <a:ext cx="1124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smtClean="0">
                <a:sym typeface="Wingdings 2" panose="05020102010507070707" pitchFamily="18" charset="2"/>
              </a:rPr>
              <a:t></a:t>
            </a:r>
            <a:r>
              <a:rPr lang="zh-CN" altLang="en-US" smtClean="0">
                <a:sym typeface="Wingdings 2" panose="05020102010507070707" pitchFamily="18" charset="2"/>
              </a:rPr>
              <a:t> 路网抽取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837804" y="122820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.xodr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81683" y="143466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sym typeface="Wingdings 2" panose="05020102010507070707" pitchFamily="18" charset="2"/>
              </a:rPr>
              <a:t>osm2odr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3181683" y="2344178"/>
            <a:ext cx="1911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</a:t>
            </a:r>
          </a:p>
          <a:p>
            <a:pPr algn="ctr"/>
            <a:r>
              <a:rPr lang="en-US" altLang="zh-CN" smtClean="0">
                <a:sym typeface="Wingdings 2" panose="05020102010507070707" pitchFamily="18" charset="2"/>
              </a:rPr>
              <a:t>GenerateAll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0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001167" y="654478"/>
            <a:ext cx="5460275" cy="1213891"/>
            <a:chOff x="251999" y="619582"/>
            <a:chExt cx="8640001" cy="1618521"/>
          </a:xfrm>
        </p:grpSpPr>
        <p:sp>
          <p:nvSpPr>
            <p:cNvPr id="107" name="矩形: 圆顶角 106"/>
            <p:cNvSpPr/>
            <p:nvPr/>
          </p:nvSpPr>
          <p:spPr>
            <a:xfrm>
              <a:off x="251999" y="619582"/>
              <a:ext cx="8639999" cy="419457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基于文本生成代码的实时三维驾驶场景生成大模型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圆角矩形 29"/>
          <p:cNvSpPr/>
          <p:nvPr/>
        </p:nvSpPr>
        <p:spPr>
          <a:xfrm>
            <a:off x="2330610" y="106366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中文文本</a:t>
            </a:r>
          </a:p>
        </p:txBody>
      </p:sp>
      <p:sp>
        <p:nvSpPr>
          <p:cNvPr id="12" name="圆角矩形 29"/>
          <p:cNvSpPr/>
          <p:nvPr/>
        </p:nvSpPr>
        <p:spPr>
          <a:xfrm>
            <a:off x="2330610" y="145295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语音输入</a:t>
            </a:r>
          </a:p>
        </p:txBody>
      </p:sp>
      <p:sp>
        <p:nvSpPr>
          <p:cNvPr id="13" name="圆角矩形 29"/>
          <p:cNvSpPr/>
          <p:nvPr/>
        </p:nvSpPr>
        <p:spPr>
          <a:xfrm>
            <a:off x="3750778" y="106718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场景标记语言</a:t>
            </a:r>
          </a:p>
        </p:txBody>
      </p:sp>
      <p:sp>
        <p:nvSpPr>
          <p:cNvPr id="14" name="圆角矩形 29"/>
          <p:cNvSpPr/>
          <p:nvPr/>
        </p:nvSpPr>
        <p:spPr>
          <a:xfrm>
            <a:off x="3750778" y="145534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场景描述语言</a:t>
            </a:r>
          </a:p>
        </p:txBody>
      </p:sp>
      <p:sp>
        <p:nvSpPr>
          <p:cNvPr id="15" name="圆角矩形 29"/>
          <p:cNvSpPr/>
          <p:nvPr/>
        </p:nvSpPr>
        <p:spPr>
          <a:xfrm>
            <a:off x="4512452" y="1067185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函数接口</a:t>
            </a:r>
          </a:p>
        </p:txBody>
      </p:sp>
      <p:sp>
        <p:nvSpPr>
          <p:cNvPr id="16" name="圆角矩形 29"/>
          <p:cNvSpPr/>
          <p:nvPr/>
        </p:nvSpPr>
        <p:spPr>
          <a:xfrm>
            <a:off x="4512452" y="1435746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功能模块</a:t>
            </a:r>
          </a:p>
        </p:txBody>
      </p:sp>
      <p:sp>
        <p:nvSpPr>
          <p:cNvPr id="17" name="圆角矩形 29"/>
          <p:cNvSpPr/>
          <p:nvPr/>
        </p:nvSpPr>
        <p:spPr>
          <a:xfrm>
            <a:off x="5778406" y="107140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静态道路</a:t>
            </a:r>
          </a:p>
        </p:txBody>
      </p:sp>
      <p:sp>
        <p:nvSpPr>
          <p:cNvPr id="18" name="圆角矩形 29"/>
          <p:cNvSpPr/>
          <p:nvPr/>
        </p:nvSpPr>
        <p:spPr>
          <a:xfrm>
            <a:off x="5778406" y="1439963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其他建筑树木等</a:t>
            </a:r>
          </a:p>
        </p:txBody>
      </p:sp>
      <p:sp>
        <p:nvSpPr>
          <p:cNvPr id="19" name="圆角矩形 29"/>
          <p:cNvSpPr/>
          <p:nvPr/>
        </p:nvSpPr>
        <p:spPr>
          <a:xfrm>
            <a:off x="6571347" y="1071401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动态车辆</a:t>
            </a:r>
          </a:p>
        </p:txBody>
      </p:sp>
      <p:sp>
        <p:nvSpPr>
          <p:cNvPr id="20" name="圆角矩形 29"/>
          <p:cNvSpPr/>
          <p:nvPr/>
        </p:nvSpPr>
        <p:spPr>
          <a:xfrm>
            <a:off x="6571347" y="1452954"/>
            <a:ext cx="723526" cy="315142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动态行人</a:t>
            </a:r>
          </a:p>
        </p:txBody>
      </p:sp>
      <p:sp>
        <p:nvSpPr>
          <p:cNvPr id="21" name="矩形 20"/>
          <p:cNvSpPr/>
          <p:nvPr/>
        </p:nvSpPr>
        <p:spPr>
          <a:xfrm>
            <a:off x="2237853" y="1003128"/>
            <a:ext cx="91122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56927" y="998913"/>
            <a:ext cx="1647497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47598" y="1003128"/>
            <a:ext cx="1603626" cy="81400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6" name="右箭头 219"/>
          <p:cNvSpPr/>
          <p:nvPr/>
        </p:nvSpPr>
        <p:spPr>
          <a:xfrm>
            <a:off x="3123550" y="126983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72446" y="1399974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大模型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生成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28" name="右箭头 219"/>
          <p:cNvSpPr/>
          <p:nvPr/>
        </p:nvSpPr>
        <p:spPr>
          <a:xfrm>
            <a:off x="5227934" y="126983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76830" y="1399974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场景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渲染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32" name="圆角矩形 29"/>
          <p:cNvSpPr/>
          <p:nvPr/>
        </p:nvSpPr>
        <p:spPr>
          <a:xfrm>
            <a:off x="985495" y="1172052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三维场景生成大模型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998599" y="2126848"/>
            <a:ext cx="5460275" cy="1199956"/>
            <a:chOff x="251999" y="616778"/>
            <a:chExt cx="8640001" cy="1621325"/>
          </a:xfrm>
        </p:grpSpPr>
        <p:sp>
          <p:nvSpPr>
            <p:cNvPr id="54" name="矩形: 圆顶角 106"/>
            <p:cNvSpPr/>
            <p:nvPr/>
          </p:nvSpPr>
          <p:spPr>
            <a:xfrm>
              <a:off x="251999" y="616778"/>
              <a:ext cx="8639999" cy="425063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基于真实场景模型的虚实映射数字孪生仿真引擎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6" name="圆角矩形 29"/>
          <p:cNvSpPr/>
          <p:nvPr/>
        </p:nvSpPr>
        <p:spPr>
          <a:xfrm>
            <a:off x="2311004" y="2504121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多驾驶车辆</a:t>
            </a:r>
          </a:p>
        </p:txBody>
      </p:sp>
      <p:sp>
        <p:nvSpPr>
          <p:cNvPr id="57" name="圆角矩形 29"/>
          <p:cNvSpPr/>
          <p:nvPr/>
        </p:nvSpPr>
        <p:spPr>
          <a:xfrm>
            <a:off x="2311003" y="280550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行人信息</a:t>
            </a:r>
          </a:p>
        </p:txBody>
      </p:sp>
      <p:sp>
        <p:nvSpPr>
          <p:cNvPr id="66" name="矩形 65"/>
          <p:cNvSpPr/>
          <p:nvPr/>
        </p:nvSpPr>
        <p:spPr>
          <a:xfrm>
            <a:off x="2235285" y="2477414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9" name="右箭头 219"/>
          <p:cNvSpPr/>
          <p:nvPr/>
        </p:nvSpPr>
        <p:spPr>
          <a:xfrm>
            <a:off x="3120982" y="2744117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169878" y="2874260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抽取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1" name="右箭头 219"/>
          <p:cNvSpPr/>
          <p:nvPr/>
        </p:nvSpPr>
        <p:spPr>
          <a:xfrm>
            <a:off x="4676157" y="2749202"/>
            <a:ext cx="533434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741058" y="2880461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参与者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注入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3" name="圆角矩形 29"/>
          <p:cNvSpPr/>
          <p:nvPr/>
        </p:nvSpPr>
        <p:spPr>
          <a:xfrm>
            <a:off x="982927" y="2646338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虚实映射的数字孪生</a:t>
            </a:r>
          </a:p>
        </p:txBody>
      </p:sp>
      <p:sp>
        <p:nvSpPr>
          <p:cNvPr id="74" name="矩形 73"/>
          <p:cNvSpPr/>
          <p:nvPr/>
        </p:nvSpPr>
        <p:spPr>
          <a:xfrm>
            <a:off x="2463470" y="3040236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物理世界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5" name="圆角矩形 29"/>
          <p:cNvSpPr/>
          <p:nvPr/>
        </p:nvSpPr>
        <p:spPr>
          <a:xfrm>
            <a:off x="3838280" y="2518569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真实定位</a:t>
            </a:r>
          </a:p>
        </p:txBody>
      </p:sp>
      <p:sp>
        <p:nvSpPr>
          <p:cNvPr id="76" name="圆角矩形 29"/>
          <p:cNvSpPr/>
          <p:nvPr/>
        </p:nvSpPr>
        <p:spPr>
          <a:xfrm>
            <a:off x="3838279" y="281994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数字场景</a:t>
            </a:r>
          </a:p>
        </p:txBody>
      </p:sp>
      <p:sp>
        <p:nvSpPr>
          <p:cNvPr id="77" name="矩形 76"/>
          <p:cNvSpPr/>
          <p:nvPr/>
        </p:nvSpPr>
        <p:spPr>
          <a:xfrm>
            <a:off x="3762561" y="2491861"/>
            <a:ext cx="911227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990746" y="3054684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仿真桥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79" name="圆角矩形 29"/>
          <p:cNvSpPr/>
          <p:nvPr/>
        </p:nvSpPr>
        <p:spPr>
          <a:xfrm>
            <a:off x="5311072" y="2530829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车辆运动</a:t>
            </a:r>
          </a:p>
        </p:txBody>
      </p:sp>
      <p:sp>
        <p:nvSpPr>
          <p:cNvPr id="80" name="圆角矩形 29"/>
          <p:cNvSpPr/>
          <p:nvPr/>
        </p:nvSpPr>
        <p:spPr>
          <a:xfrm>
            <a:off x="5311072" y="283220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驾驶操作</a:t>
            </a:r>
          </a:p>
        </p:txBody>
      </p:sp>
      <p:sp>
        <p:nvSpPr>
          <p:cNvPr id="81" name="矩形 80"/>
          <p:cNvSpPr/>
          <p:nvPr/>
        </p:nvSpPr>
        <p:spPr>
          <a:xfrm>
            <a:off x="5235353" y="2504121"/>
            <a:ext cx="2113304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953267" y="3048352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数字世界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83" name="圆角矩形 29"/>
          <p:cNvSpPr/>
          <p:nvPr/>
        </p:nvSpPr>
        <p:spPr>
          <a:xfrm>
            <a:off x="6192877" y="2539542"/>
            <a:ext cx="1045183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交通流量的生成</a:t>
            </a:r>
          </a:p>
        </p:txBody>
      </p:sp>
      <p:sp>
        <p:nvSpPr>
          <p:cNvPr id="84" name="圆角矩形 29"/>
          <p:cNvSpPr/>
          <p:nvPr/>
        </p:nvSpPr>
        <p:spPr>
          <a:xfrm>
            <a:off x="6184703" y="2814579"/>
            <a:ext cx="105335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虚拟人姿态</a:t>
            </a: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/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运动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1998599" y="3574487"/>
            <a:ext cx="5460275" cy="1199955"/>
            <a:chOff x="251999" y="616779"/>
            <a:chExt cx="8640001" cy="1621324"/>
          </a:xfrm>
        </p:grpSpPr>
        <p:sp>
          <p:nvSpPr>
            <p:cNvPr id="86" name="矩形: 圆顶角 106"/>
            <p:cNvSpPr/>
            <p:nvPr/>
          </p:nvSpPr>
          <p:spPr>
            <a:xfrm>
              <a:off x="251999" y="616779"/>
              <a:ext cx="8639999" cy="425064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txBody>
            <a:bodyPr wrap="square" lIns="0" rIns="0" anchor="ctr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zh-CN" altLang="en-US" sz="1350" b="1" kern="120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+mn-cs"/>
                  <a:sym typeface="Times New Roman" panose="02020603050405020304" pitchFamily="18" charset="0"/>
                </a:rPr>
                <a:t>复杂城市交通环境的精准感知和决策仿真</a:t>
              </a:r>
              <a:endParaRPr lang="zh-CN" altLang="en-US" sz="1350" b="1" kern="12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52000" y="1022906"/>
              <a:ext cx="8640000" cy="12151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 defTabSz="342900">
                <a:lnSpc>
                  <a:spcPct val="120000"/>
                </a:lnSpc>
                <a:spcBef>
                  <a:spcPts val="450"/>
                </a:spcBef>
                <a:buClr>
                  <a:srgbClr val="114496"/>
                </a:buClr>
                <a:buFont typeface="Arial" panose="020B0604020202020204" pitchFamily="34" charset="0"/>
                <a:buChar char="•"/>
              </a:pPr>
              <a:endParaRPr lang="zh-CN" altLang="en-US" sz="120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88" name="圆角矩形 29"/>
          <p:cNvSpPr/>
          <p:nvPr/>
        </p:nvSpPr>
        <p:spPr>
          <a:xfrm>
            <a:off x="2351225" y="3979145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目标检测</a:t>
            </a:r>
          </a:p>
        </p:txBody>
      </p:sp>
      <p:sp>
        <p:nvSpPr>
          <p:cNvPr id="89" name="圆角矩形 29"/>
          <p:cNvSpPr/>
          <p:nvPr/>
        </p:nvSpPr>
        <p:spPr>
          <a:xfrm>
            <a:off x="2369857" y="4282035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目标跟踪</a:t>
            </a:r>
          </a:p>
        </p:txBody>
      </p:sp>
      <p:sp>
        <p:nvSpPr>
          <p:cNvPr id="90" name="矩形 89"/>
          <p:cNvSpPr/>
          <p:nvPr/>
        </p:nvSpPr>
        <p:spPr>
          <a:xfrm>
            <a:off x="2256701" y="3925052"/>
            <a:ext cx="1701341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1" name="右箭头 219"/>
          <p:cNvSpPr/>
          <p:nvPr/>
        </p:nvSpPr>
        <p:spPr>
          <a:xfrm>
            <a:off x="3926459" y="4198088"/>
            <a:ext cx="449150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927608" y="4331906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理解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3" name="右箭头 219"/>
          <p:cNvSpPr/>
          <p:nvPr/>
        </p:nvSpPr>
        <p:spPr>
          <a:xfrm>
            <a:off x="5937167" y="4205113"/>
            <a:ext cx="485869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964485" y="4338371"/>
            <a:ext cx="484481" cy="34624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</a:t>
            </a:r>
            <a:endParaRPr lang="en-US" altLang="zh-CN" sz="825" kern="120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5" name="圆角矩形 29"/>
          <p:cNvSpPr/>
          <p:nvPr/>
        </p:nvSpPr>
        <p:spPr>
          <a:xfrm>
            <a:off x="982927" y="4093977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感知规划</a:t>
            </a:r>
            <a:endParaRPr lang="en-US" altLang="zh-CN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控制仿真</a:t>
            </a:r>
          </a:p>
        </p:txBody>
      </p:sp>
      <p:sp>
        <p:nvSpPr>
          <p:cNvPr id="96" name="矩形 95"/>
          <p:cNvSpPr/>
          <p:nvPr/>
        </p:nvSpPr>
        <p:spPr>
          <a:xfrm>
            <a:off x="2899070" y="4493941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环境感知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97" name="圆角矩形 29"/>
          <p:cNvSpPr/>
          <p:nvPr/>
        </p:nvSpPr>
        <p:spPr>
          <a:xfrm>
            <a:off x="4477821" y="3986271"/>
            <a:ext cx="909305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局部轨迹规划</a:t>
            </a:r>
          </a:p>
        </p:txBody>
      </p:sp>
      <p:sp>
        <p:nvSpPr>
          <p:cNvPr id="98" name="圆角矩形 29"/>
          <p:cNvSpPr/>
          <p:nvPr/>
        </p:nvSpPr>
        <p:spPr>
          <a:xfrm>
            <a:off x="4477821" y="4287650"/>
            <a:ext cx="909305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全局路径规划</a:t>
            </a:r>
          </a:p>
        </p:txBody>
      </p:sp>
      <p:sp>
        <p:nvSpPr>
          <p:cNvPr id="99" name="矩形 98"/>
          <p:cNvSpPr/>
          <p:nvPr/>
        </p:nvSpPr>
        <p:spPr>
          <a:xfrm>
            <a:off x="4402102" y="3959564"/>
            <a:ext cx="156238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983298" y="4515464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规划决策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1" name="圆角矩形 29"/>
          <p:cNvSpPr/>
          <p:nvPr/>
        </p:nvSpPr>
        <p:spPr>
          <a:xfrm>
            <a:off x="6529541" y="4265318"/>
            <a:ext cx="751802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航点跟踪</a:t>
            </a:r>
          </a:p>
        </p:txBody>
      </p:sp>
      <p:sp>
        <p:nvSpPr>
          <p:cNvPr id="102" name="圆角矩形 29"/>
          <p:cNvSpPr/>
          <p:nvPr/>
        </p:nvSpPr>
        <p:spPr>
          <a:xfrm>
            <a:off x="6531420" y="401285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PID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控制器</a:t>
            </a:r>
          </a:p>
        </p:txBody>
      </p:sp>
      <p:sp>
        <p:nvSpPr>
          <p:cNvPr id="103" name="矩形 102"/>
          <p:cNvSpPr/>
          <p:nvPr/>
        </p:nvSpPr>
        <p:spPr>
          <a:xfrm>
            <a:off x="6459164" y="3951760"/>
            <a:ext cx="889493" cy="76496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677045" y="4503220"/>
            <a:ext cx="484481" cy="21929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defTabSz="342900">
              <a:buClrTx/>
            </a:pPr>
            <a:r>
              <a:rPr lang="zh-CN" altLang="en-US" sz="825" kern="1200">
                <a:solidFill>
                  <a:prstClr val="black"/>
                </a:solidFill>
                <a:latin typeface="Times New Roman"/>
                <a:ea typeface="微软雅黑"/>
                <a:cs typeface="+mn-cs"/>
              </a:rPr>
              <a:t>控制执行</a:t>
            </a:r>
            <a:endParaRPr lang="zh-CN" altLang="en-US" sz="825" kern="1200" dirty="0">
              <a:solidFill>
                <a:prstClr val="black"/>
              </a:solidFill>
              <a:latin typeface="Times New Roman"/>
              <a:ea typeface="微软雅黑"/>
              <a:cs typeface="+mn-cs"/>
            </a:endParaRPr>
          </a:p>
        </p:txBody>
      </p:sp>
      <p:sp>
        <p:nvSpPr>
          <p:cNvPr id="108" name="圆角矩形 29"/>
          <p:cNvSpPr/>
          <p:nvPr/>
        </p:nvSpPr>
        <p:spPr>
          <a:xfrm>
            <a:off x="5440113" y="3995998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变道</a:t>
            </a:r>
          </a:p>
        </p:txBody>
      </p:sp>
      <p:sp>
        <p:nvSpPr>
          <p:cNvPr id="109" name="圆角矩形 29"/>
          <p:cNvSpPr/>
          <p:nvPr/>
        </p:nvSpPr>
        <p:spPr>
          <a:xfrm>
            <a:off x="5438175" y="4276812"/>
            <a:ext cx="462837" cy="239996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刹车</a:t>
            </a:r>
          </a:p>
        </p:txBody>
      </p:sp>
      <p:sp>
        <p:nvSpPr>
          <p:cNvPr id="110" name="圆角矩形 29"/>
          <p:cNvSpPr/>
          <p:nvPr/>
        </p:nvSpPr>
        <p:spPr>
          <a:xfrm>
            <a:off x="3148262" y="3995997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语义分割</a:t>
            </a:r>
          </a:p>
        </p:txBody>
      </p:sp>
      <p:sp>
        <p:nvSpPr>
          <p:cNvPr id="111" name="圆角矩形 29"/>
          <p:cNvSpPr/>
          <p:nvPr/>
        </p:nvSpPr>
        <p:spPr>
          <a:xfrm>
            <a:off x="3148262" y="4293663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en-US" altLang="zh-CN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3D</a:t>
            </a: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感知</a:t>
            </a:r>
          </a:p>
        </p:txBody>
      </p:sp>
      <p:sp>
        <p:nvSpPr>
          <p:cNvPr id="112" name="右箭头 219"/>
          <p:cNvSpPr/>
          <p:nvPr/>
        </p:nvSpPr>
        <p:spPr>
          <a:xfrm rot="5400000">
            <a:off x="4699891" y="1914054"/>
            <a:ext cx="241663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  <p:sp>
        <p:nvSpPr>
          <p:cNvPr id="113" name="右箭头 219"/>
          <p:cNvSpPr/>
          <p:nvPr/>
        </p:nvSpPr>
        <p:spPr>
          <a:xfrm rot="5400000">
            <a:off x="4714802" y="3369325"/>
            <a:ext cx="211841" cy="150292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6350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txBody>
          <a:bodyPr wrap="none" lIns="216000" anchor="ctr"/>
          <a:lstStyle/>
          <a:p>
            <a:pPr algn="ctr" defTabSz="342900">
              <a:spcBef>
                <a:spcPct val="0"/>
              </a:spcBef>
              <a:buClrTx/>
            </a:pPr>
            <a:endParaRPr lang="zh-CN" altLang="en-US" sz="1350" kern="1200">
              <a:solidFill>
                <a:prstClr val="black"/>
              </a:solidFill>
              <a:latin typeface="Times New Roman"/>
              <a:ea typeface="微软雅黑"/>
              <a:cs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9872"/>
      </p:ext>
    </p:extLst>
  </p:cSld>
  <p:clrMapOvr>
    <a:masterClrMapping/>
  </p:clrMapOvr>
  <p:transition advTm="585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372" y="499478"/>
            <a:ext cx="488156" cy="4310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60" y="1095375"/>
            <a:ext cx="521494" cy="452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文本框 26"/>
          <p:cNvSpPr/>
          <p:nvPr/>
        </p:nvSpPr>
        <p:spPr>
          <a:xfrm>
            <a:off x="5891213" y="486966"/>
            <a:ext cx="372219" cy="186591"/>
          </a:xfrm>
          <a:prstGeom prst="rect">
            <a:avLst/>
          </a:prstGeom>
          <a:noFill/>
          <a:ln w="9525">
            <a:noFill/>
          </a:ln>
        </p:spPr>
        <p:txBody>
          <a:bodyPr wrap="none" lIns="67628" tIns="35243" rIns="67628" bIns="35243" anchor="t" anchorCtr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.xodr</a:t>
            </a:r>
            <a:endParaRPr lang="en-US" altLang="zh-CN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0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903" y="1153716"/>
            <a:ext cx="584597" cy="4274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1" name="文本框 39"/>
          <p:cNvSpPr/>
          <p:nvPr/>
        </p:nvSpPr>
        <p:spPr>
          <a:xfrm>
            <a:off x="3433763" y="1158479"/>
            <a:ext cx="765572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   </a:t>
            </a: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生成代码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2" name="文本框 40"/>
          <p:cNvSpPr/>
          <p:nvPr/>
        </p:nvSpPr>
        <p:spPr>
          <a:xfrm rot="-2040000">
            <a:off x="4645819" y="806054"/>
            <a:ext cx="664369" cy="160734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 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路网抽取</a:t>
            </a: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Wingdings 2" panose="05020102010507070707" pitchFamily="2" charset="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3" name="文本框 41"/>
          <p:cNvSpPr/>
          <p:nvPr/>
        </p:nvSpPr>
        <p:spPr>
          <a:xfrm>
            <a:off x="4768454" y="1072754"/>
            <a:ext cx="588169" cy="417423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程序化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生成</a:t>
            </a:r>
            <a:r>
              <a:rPr lang="en-US" altLang="zh-CN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建筑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4" name="矩形 44"/>
          <p:cNvSpPr/>
          <p:nvPr/>
        </p:nvSpPr>
        <p:spPr>
          <a:xfrm>
            <a:off x="2846539" y="1602582"/>
            <a:ext cx="992981" cy="2857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文生生成场景代码大</a:t>
            </a: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模型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05" name="图片 92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923" y="1193007"/>
            <a:ext cx="436960" cy="40362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106" name="直接箭头连接符 33"/>
          <p:cNvCxnSpPr/>
          <p:nvPr/>
        </p:nvCxnSpPr>
        <p:spPr>
          <a:xfrm flipV="1">
            <a:off x="3652838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07" name="文本框 39"/>
          <p:cNvSpPr/>
          <p:nvPr/>
        </p:nvSpPr>
        <p:spPr>
          <a:xfrm>
            <a:off x="1078360" y="1666875"/>
            <a:ext cx="586979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语音输入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09" name="文本框 39"/>
          <p:cNvSpPr/>
          <p:nvPr/>
        </p:nvSpPr>
        <p:spPr>
          <a:xfrm>
            <a:off x="1436094" y="1442442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语音识别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10" name="文本框 39"/>
          <p:cNvSpPr/>
          <p:nvPr/>
        </p:nvSpPr>
        <p:spPr>
          <a:xfrm>
            <a:off x="2458641" y="1181101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文本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111" name="图片 9231" descr="{B349B293-65EA-40fb-ABC6-A0F28C009B9F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279" y="1157288"/>
            <a:ext cx="621506" cy="43576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2" name="箭头 399"/>
          <p:cNvSpPr/>
          <p:nvPr/>
        </p:nvSpPr>
        <p:spPr>
          <a:xfrm rot="120000" flipV="1">
            <a:off x="4752976" y="738188"/>
            <a:ext cx="573881" cy="44053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3" name="图片 92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469" y="1133476"/>
            <a:ext cx="535781" cy="4226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4" name="箭头 409"/>
          <p:cNvSpPr/>
          <p:nvPr/>
        </p:nvSpPr>
        <p:spPr>
          <a:xfrm rot="-120000">
            <a:off x="4757738" y="1583532"/>
            <a:ext cx="542925" cy="35004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5" name="文本框 28"/>
          <p:cNvSpPr/>
          <p:nvPr/>
        </p:nvSpPr>
        <p:spPr>
          <a:xfrm rot="1920000">
            <a:off x="4618435" y="1704975"/>
            <a:ext cx="600075" cy="22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生成车辆和行人</a:t>
            </a:r>
          </a:p>
        </p:txBody>
      </p:sp>
      <p:sp>
        <p:nvSpPr>
          <p:cNvPr id="4116" name="文本框 28"/>
          <p:cNvSpPr/>
          <p:nvPr/>
        </p:nvSpPr>
        <p:spPr>
          <a:xfrm>
            <a:off x="6448853" y="881457"/>
            <a:ext cx="845344" cy="204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实时交通场景</a:t>
            </a:r>
          </a:p>
        </p:txBody>
      </p:sp>
      <p:sp>
        <p:nvSpPr>
          <p:cNvPr id="4117" name="箭头 413"/>
          <p:cNvSpPr/>
          <p:nvPr/>
        </p:nvSpPr>
        <p:spPr>
          <a:xfrm>
            <a:off x="5899548" y="759619"/>
            <a:ext cx="673894" cy="340519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118" name="箭头 414"/>
          <p:cNvSpPr/>
          <p:nvPr/>
        </p:nvSpPr>
        <p:spPr>
          <a:xfrm flipV="1">
            <a:off x="5953126" y="1628776"/>
            <a:ext cx="641747" cy="26908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pic>
        <p:nvPicPr>
          <p:cNvPr id="4119" name="图片 92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575" y="1743075"/>
            <a:ext cx="523875" cy="3821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20" name="图片 92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0342" y="910829"/>
            <a:ext cx="623888" cy="49769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21" name="文本框 39"/>
          <p:cNvSpPr/>
          <p:nvPr/>
        </p:nvSpPr>
        <p:spPr>
          <a:xfrm>
            <a:off x="6826242" y="1085456"/>
            <a:ext cx="586978" cy="184547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 像素流</a:t>
            </a:r>
            <a:endParaRPr lang="en-US" altLang="zh-CN" sz="75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122" name="直接箭头连接符 33"/>
          <p:cNvCxnSpPr/>
          <p:nvPr/>
        </p:nvCxnSpPr>
        <p:spPr>
          <a:xfrm flipV="1">
            <a:off x="5870973" y="1347788"/>
            <a:ext cx="507206" cy="238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3" name="直接箭头连接符 33"/>
          <p:cNvCxnSpPr/>
          <p:nvPr/>
        </p:nvCxnSpPr>
        <p:spPr>
          <a:xfrm flipV="1">
            <a:off x="2582863" y="1348979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cxnSp>
      <p:cxnSp>
        <p:nvCxnSpPr>
          <p:cNvPr id="4124" name="直接箭头连接符 33"/>
          <p:cNvCxnSpPr/>
          <p:nvPr/>
        </p:nvCxnSpPr>
        <p:spPr>
          <a:xfrm flipV="1">
            <a:off x="1550642" y="1389460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5" name="直接箭头连接符 33"/>
          <p:cNvCxnSpPr>
            <a:endCxn id="4120" idx="1"/>
          </p:cNvCxnSpPr>
          <p:nvPr/>
        </p:nvCxnSpPr>
        <p:spPr>
          <a:xfrm flipV="1">
            <a:off x="7013142" y="1159675"/>
            <a:ext cx="457200" cy="19367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6" name="直接箭头连接符 33"/>
          <p:cNvCxnSpPr/>
          <p:nvPr/>
        </p:nvCxnSpPr>
        <p:spPr>
          <a:xfrm flipH="1">
            <a:off x="5595938" y="914400"/>
            <a:ext cx="1191" cy="20597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7" name="直接箭头连接符 33"/>
          <p:cNvCxnSpPr/>
          <p:nvPr/>
        </p:nvCxnSpPr>
        <p:spPr>
          <a:xfrm flipV="1">
            <a:off x="4866085" y="1360885"/>
            <a:ext cx="457200" cy="119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3076" y="1012567"/>
            <a:ext cx="580136" cy="699016"/>
          </a:xfrm>
          <a:prstGeom prst="rect">
            <a:avLst/>
          </a:prstGeom>
        </p:spPr>
      </p:pic>
      <p:sp>
        <p:nvSpPr>
          <p:cNvPr id="35" name="文本框 39"/>
          <p:cNvSpPr/>
          <p:nvPr/>
        </p:nvSpPr>
        <p:spPr>
          <a:xfrm>
            <a:off x="6826242" y="1518849"/>
            <a:ext cx="654844" cy="289322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750" b="1" kern="1200" smtClean="0"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语音合成</a:t>
            </a:r>
            <a:endParaRPr lang="zh-CN" altLang="en-US" sz="750" b="1" kern="1200" dirty="0"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3115" y="1468834"/>
            <a:ext cx="525860" cy="525860"/>
          </a:xfrm>
          <a:prstGeom prst="rect">
            <a:avLst/>
          </a:prstGeom>
        </p:spPr>
      </p:pic>
      <p:cxnSp>
        <p:nvCxnSpPr>
          <p:cNvPr id="39" name="直接箭头连接符 33"/>
          <p:cNvCxnSpPr/>
          <p:nvPr/>
        </p:nvCxnSpPr>
        <p:spPr>
          <a:xfrm>
            <a:off x="7018725" y="1341532"/>
            <a:ext cx="457200" cy="287244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030;p39"/>
          <p:cNvSpPr/>
          <p:nvPr/>
        </p:nvSpPr>
        <p:spPr>
          <a:xfrm rot="16200000">
            <a:off x="838036" y="3320349"/>
            <a:ext cx="2286001" cy="318900"/>
          </a:xfrm>
          <a:prstGeom prst="rect">
            <a:avLst/>
          </a:prstGeom>
          <a:solidFill>
            <a:srgbClr val="ADCE8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Tokenizer</a:t>
            </a:r>
            <a:endParaRPr/>
          </a:p>
        </p:txBody>
      </p:sp>
      <p:sp>
        <p:nvSpPr>
          <p:cNvPr id="44" name="文本框 39"/>
          <p:cNvSpPr/>
          <p:nvPr/>
        </p:nvSpPr>
        <p:spPr>
          <a:xfrm>
            <a:off x="959884" y="2838460"/>
            <a:ext cx="560116" cy="92516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90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请生成上午九点西二环的十字路口场景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5" name="Google Shape;1030;p39"/>
          <p:cNvSpPr/>
          <p:nvPr/>
        </p:nvSpPr>
        <p:spPr>
          <a:xfrm rot="16200000">
            <a:off x="2075386" y="4009324"/>
            <a:ext cx="933450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6" name="Google Shape;1030;p39"/>
          <p:cNvSpPr/>
          <p:nvPr/>
        </p:nvSpPr>
        <p:spPr>
          <a:xfrm rot="16200000">
            <a:off x="2084044" y="2635417"/>
            <a:ext cx="916134" cy="318900"/>
          </a:xfrm>
          <a:prstGeom prst="rect">
            <a:avLst/>
          </a:prstGeom>
          <a:solidFill>
            <a:srgbClr val="2B93F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mtClean="0"/>
              <a:t>编码器</a:t>
            </a:r>
            <a:endParaRPr/>
          </a:p>
        </p:txBody>
      </p:sp>
      <p:sp>
        <p:nvSpPr>
          <p:cNvPr id="47" name="文本框 39"/>
          <p:cNvSpPr/>
          <p:nvPr/>
        </p:nvSpPr>
        <p:spPr>
          <a:xfrm rot="16200000">
            <a:off x="2214977" y="3401415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Google Shape;1030;p39"/>
          <p:cNvSpPr/>
          <p:nvPr/>
        </p:nvSpPr>
        <p:spPr>
          <a:xfrm rot="16200000">
            <a:off x="2558506" y="263574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sp>
        <p:nvSpPr>
          <p:cNvPr id="52" name="Google Shape;1030;p39"/>
          <p:cNvSpPr/>
          <p:nvPr/>
        </p:nvSpPr>
        <p:spPr>
          <a:xfrm rot="16200000">
            <a:off x="2558506" y="4009324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Q-Former</a:t>
            </a:r>
            <a:endParaRPr/>
          </a:p>
        </p:txBody>
      </p:sp>
      <p:cxnSp>
        <p:nvCxnSpPr>
          <p:cNvPr id="53" name="直接箭头连接符 33"/>
          <p:cNvCxnSpPr/>
          <p:nvPr/>
        </p:nvCxnSpPr>
        <p:spPr>
          <a:xfrm>
            <a:off x="1523836" y="3289381"/>
            <a:ext cx="307265" cy="5151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直接箭头连接符 33"/>
          <p:cNvCxnSpPr>
            <a:endCxn id="46" idx="0"/>
          </p:cNvCxnSpPr>
          <p:nvPr/>
        </p:nvCxnSpPr>
        <p:spPr>
          <a:xfrm>
            <a:off x="2151811" y="2792615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030;p39"/>
          <p:cNvSpPr/>
          <p:nvPr/>
        </p:nvSpPr>
        <p:spPr>
          <a:xfrm rot="16200000">
            <a:off x="3534459" y="226105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30;p39"/>
          <p:cNvSpPr/>
          <p:nvPr/>
        </p:nvSpPr>
        <p:spPr>
          <a:xfrm rot="16200000">
            <a:off x="3534459" y="2537925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030;p39"/>
          <p:cNvSpPr/>
          <p:nvPr/>
        </p:nvSpPr>
        <p:spPr>
          <a:xfrm rot="16200000">
            <a:off x="3529078" y="281479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30;p39"/>
          <p:cNvSpPr/>
          <p:nvPr/>
        </p:nvSpPr>
        <p:spPr>
          <a:xfrm rot="16200000">
            <a:off x="3530888" y="305489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文本框 39"/>
          <p:cNvSpPr/>
          <p:nvPr/>
        </p:nvSpPr>
        <p:spPr>
          <a:xfrm rot="16200000">
            <a:off x="3081401" y="2650963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3" name="Google Shape;1030;p39"/>
          <p:cNvSpPr/>
          <p:nvPr/>
        </p:nvSpPr>
        <p:spPr>
          <a:xfrm rot="16200000">
            <a:off x="3530093" y="3589663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030;p39"/>
          <p:cNvSpPr/>
          <p:nvPr/>
        </p:nvSpPr>
        <p:spPr>
          <a:xfrm rot="16200000">
            <a:off x="3530093" y="3866531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030;p39"/>
          <p:cNvSpPr/>
          <p:nvPr/>
        </p:nvSpPr>
        <p:spPr>
          <a:xfrm rot="16200000">
            <a:off x="3524712" y="4143398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30;p39"/>
          <p:cNvSpPr/>
          <p:nvPr/>
        </p:nvSpPr>
        <p:spPr>
          <a:xfrm rot="16200000">
            <a:off x="3526522" y="438349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文本框 39"/>
          <p:cNvSpPr/>
          <p:nvPr/>
        </p:nvSpPr>
        <p:spPr>
          <a:xfrm rot="16200000">
            <a:off x="3077035" y="3979569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8" name="Google Shape;1030;p39"/>
          <p:cNvSpPr/>
          <p:nvPr/>
        </p:nvSpPr>
        <p:spPr>
          <a:xfrm rot="16200000">
            <a:off x="3649604" y="2676690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69" name="Google Shape;1030;p39"/>
          <p:cNvSpPr/>
          <p:nvPr/>
        </p:nvSpPr>
        <p:spPr>
          <a:xfrm rot="16200000">
            <a:off x="3647486" y="3990305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70" name="矩形 69"/>
          <p:cNvSpPr/>
          <p:nvPr/>
        </p:nvSpPr>
        <p:spPr>
          <a:xfrm>
            <a:off x="4609403" y="2410130"/>
            <a:ext cx="911227" cy="2257985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71" name="Google Shape;269;p19"/>
          <p:cNvGrpSpPr/>
          <p:nvPr/>
        </p:nvGrpSpPr>
        <p:grpSpPr>
          <a:xfrm>
            <a:off x="4697873" y="2973804"/>
            <a:ext cx="734285" cy="745298"/>
            <a:chOff x="608609" y="2370079"/>
            <a:chExt cx="458224" cy="523616"/>
          </a:xfrm>
        </p:grpSpPr>
        <p:grpSp>
          <p:nvGrpSpPr>
            <p:cNvPr id="72" name="Google Shape;270;p19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95" name="Google Shape;271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103" name="Google Shape;272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73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274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100" name="Google Shape;275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76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77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97" name="Google Shape;278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98" name="Google Shape;279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80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3" name="Google Shape;281;p19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85" name="Google Shape;282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93" name="Google Shape;283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84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285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90" name="Google Shape;286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87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88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87" name="Google Shape;289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88" name="Google Shape;290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91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Google Shape;292;p19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75" name="Google Shape;293;p19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83" name="Google Shape;294;p19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95;p19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296;p19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80" name="Google Shape;297;p19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98;p19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99;p19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7" name="Google Shape;300;p19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78" name="Google Shape;301;p19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302;p19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5" name="矩形 44"/>
          <p:cNvSpPr/>
          <p:nvPr/>
        </p:nvSpPr>
        <p:spPr>
          <a:xfrm>
            <a:off x="4727006" y="2433364"/>
            <a:ext cx="646151" cy="18379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Arial" panose="020B0604020202020204" pitchFamily="34" charset="0"/>
              </a:rPr>
              <a:t>Tokens</a:t>
            </a:r>
            <a:endParaRPr lang="zh-CN" altLang="en-US" sz="750" b="1" kern="1200" dirty="0"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6" name="Google Shape;1030;p39"/>
          <p:cNvSpPr/>
          <p:nvPr/>
        </p:nvSpPr>
        <p:spPr>
          <a:xfrm>
            <a:off x="5026727" y="2641282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30;p39"/>
          <p:cNvSpPr/>
          <p:nvPr/>
        </p:nvSpPr>
        <p:spPr>
          <a:xfrm>
            <a:off x="5148721" y="2642140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30;p39"/>
          <p:cNvSpPr/>
          <p:nvPr/>
        </p:nvSpPr>
        <p:spPr>
          <a:xfrm>
            <a:off x="4909514" y="2643276"/>
            <a:ext cx="100794" cy="211186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圆角矩形 29"/>
          <p:cNvSpPr/>
          <p:nvPr/>
        </p:nvSpPr>
        <p:spPr>
          <a:xfrm>
            <a:off x="4678091" y="3833260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交通灯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0" name="圆角矩形 29"/>
          <p:cNvSpPr/>
          <p:nvPr/>
        </p:nvSpPr>
        <p:spPr>
          <a:xfrm>
            <a:off x="4678091" y="4101021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1" name="圆角矩形 29"/>
          <p:cNvSpPr/>
          <p:nvPr/>
        </p:nvSpPr>
        <p:spPr>
          <a:xfrm>
            <a:off x="4685345" y="4428518"/>
            <a:ext cx="743980" cy="206291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路径点</a:t>
            </a:r>
            <a:endParaRPr lang="zh-CN" altLang="en-US" sz="1050" kern="120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12" name="文本框 39"/>
          <p:cNvSpPr/>
          <p:nvPr/>
        </p:nvSpPr>
        <p:spPr>
          <a:xfrm>
            <a:off x="4825332" y="4236446"/>
            <a:ext cx="561303" cy="163115"/>
          </a:xfrm>
          <a:prstGeom prst="rect">
            <a:avLst/>
          </a:prstGeom>
          <a:noFill/>
          <a:ln w="9525">
            <a:noFill/>
          </a:ln>
        </p:spPr>
        <p:txBody>
          <a:bodyPr wrap="square" lIns="67628" tIns="35243" rIns="67628" bIns="35243" anchor="t" anchorCtr="0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750" b="1" kern="1200" smtClean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黑体" panose="02010609060101010101" charset="-122"/>
              </a:rPr>
              <a:t>……</a:t>
            </a: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Google Shape;1030;p39"/>
          <p:cNvSpPr/>
          <p:nvPr/>
        </p:nvSpPr>
        <p:spPr>
          <a:xfrm rot="16200000">
            <a:off x="6016301" y="238763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030;p39"/>
          <p:cNvSpPr/>
          <p:nvPr/>
        </p:nvSpPr>
        <p:spPr>
          <a:xfrm rot="16200000">
            <a:off x="6016301" y="266450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030;p39"/>
          <p:cNvSpPr/>
          <p:nvPr/>
        </p:nvSpPr>
        <p:spPr>
          <a:xfrm rot="16200000">
            <a:off x="6010920" y="294136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030;p39"/>
          <p:cNvSpPr/>
          <p:nvPr/>
        </p:nvSpPr>
        <p:spPr>
          <a:xfrm rot="16200000">
            <a:off x="6012730" y="318146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文本框 39"/>
          <p:cNvSpPr/>
          <p:nvPr/>
        </p:nvSpPr>
        <p:spPr>
          <a:xfrm rot="16200000">
            <a:off x="5563243" y="277753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Google Shape;1030;p39"/>
          <p:cNvSpPr/>
          <p:nvPr/>
        </p:nvSpPr>
        <p:spPr>
          <a:xfrm rot="16200000">
            <a:off x="6016302" y="3662542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030;p39"/>
          <p:cNvSpPr/>
          <p:nvPr/>
        </p:nvSpPr>
        <p:spPr>
          <a:xfrm rot="16200000">
            <a:off x="6016302" y="3939410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030;p39"/>
          <p:cNvSpPr/>
          <p:nvPr/>
        </p:nvSpPr>
        <p:spPr>
          <a:xfrm rot="16200000">
            <a:off x="6010921" y="4216277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030;p39"/>
          <p:cNvSpPr/>
          <p:nvPr/>
        </p:nvSpPr>
        <p:spPr>
          <a:xfrm rot="16200000">
            <a:off x="6012731" y="4456376"/>
            <a:ext cx="155252" cy="313727"/>
          </a:xfrm>
          <a:prstGeom prst="rect">
            <a:avLst/>
          </a:prstGeom>
          <a:solidFill>
            <a:srgbClr val="00BFB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文本框 39"/>
          <p:cNvSpPr/>
          <p:nvPr/>
        </p:nvSpPr>
        <p:spPr>
          <a:xfrm rot="16200000">
            <a:off x="5563244" y="4052448"/>
            <a:ext cx="1050606" cy="340373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ot"/>
          </a:ln>
        </p:spPr>
        <p:txBody>
          <a:bodyPr wrap="square" lIns="67628" tIns="35243" rIns="67628" bIns="35243" anchor="t" anchorCtr="0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900" b="1" kern="1200" dirty="0">
              <a:latin typeface="Arial" panose="020B0604020202020204" pitchFamily="34" charset="0"/>
              <a:ea typeface="宋体" panose="02010600030101010101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" name="Google Shape;1030;p39"/>
          <p:cNvSpPr/>
          <p:nvPr/>
        </p:nvSpPr>
        <p:spPr>
          <a:xfrm rot="16200000">
            <a:off x="6214327" y="2762672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sp>
        <p:nvSpPr>
          <p:cNvPr id="124" name="Google Shape;1030;p39"/>
          <p:cNvSpPr/>
          <p:nvPr/>
        </p:nvSpPr>
        <p:spPr>
          <a:xfrm rot="16200000">
            <a:off x="6244447" y="4076996"/>
            <a:ext cx="998684" cy="31890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mtClean="0"/>
              <a:t>Adapter</a:t>
            </a:r>
            <a:endParaRPr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3142" y="2473997"/>
            <a:ext cx="1430791" cy="908087"/>
          </a:xfrm>
          <a:prstGeom prst="rect">
            <a:avLst/>
          </a:prstGeom>
        </p:spPr>
      </p:pic>
      <p:sp>
        <p:nvSpPr>
          <p:cNvPr id="127" name="矩形 126"/>
          <p:cNvSpPr/>
          <p:nvPr/>
        </p:nvSpPr>
        <p:spPr>
          <a:xfrm>
            <a:off x="898949" y="2247107"/>
            <a:ext cx="7592926" cy="2608428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cxnSp>
        <p:nvCxnSpPr>
          <p:cNvPr id="128" name="直接箭头连接符 33"/>
          <p:cNvCxnSpPr>
            <a:stCxn id="4104" idx="2"/>
          </p:cNvCxnSpPr>
          <p:nvPr/>
        </p:nvCxnSpPr>
        <p:spPr>
          <a:xfrm flipH="1">
            <a:off x="3340100" y="1888332"/>
            <a:ext cx="2930" cy="311149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132" name="直接箭头连接符 33"/>
          <p:cNvCxnSpPr/>
          <p:nvPr/>
        </p:nvCxnSpPr>
        <p:spPr>
          <a:xfrm>
            <a:off x="2148492" y="4022478"/>
            <a:ext cx="230850" cy="225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直接箭头连接符 33"/>
          <p:cNvCxnSpPr>
            <a:endCxn id="48" idx="0"/>
          </p:cNvCxnSpPr>
          <p:nvPr/>
        </p:nvCxnSpPr>
        <p:spPr>
          <a:xfrm>
            <a:off x="2697086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直接箭头连接符 33"/>
          <p:cNvCxnSpPr/>
          <p:nvPr/>
        </p:nvCxnSpPr>
        <p:spPr>
          <a:xfrm>
            <a:off x="2697645" y="403512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直接箭头连接符 33"/>
          <p:cNvCxnSpPr/>
          <p:nvPr/>
        </p:nvCxnSpPr>
        <p:spPr>
          <a:xfrm>
            <a:off x="3212822" y="4051462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直接箭头连接符 33"/>
          <p:cNvCxnSpPr/>
          <p:nvPr/>
        </p:nvCxnSpPr>
        <p:spPr>
          <a:xfrm>
            <a:off x="3219539" y="2792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直接箭头连接符 33"/>
          <p:cNvCxnSpPr/>
          <p:nvPr/>
        </p:nvCxnSpPr>
        <p:spPr>
          <a:xfrm>
            <a:off x="3786066" y="2787615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直接箭头连接符 33"/>
          <p:cNvCxnSpPr/>
          <p:nvPr/>
        </p:nvCxnSpPr>
        <p:spPr>
          <a:xfrm>
            <a:off x="3779382" y="405274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直接箭头连接符 33"/>
          <p:cNvCxnSpPr/>
          <p:nvPr/>
        </p:nvCxnSpPr>
        <p:spPr>
          <a:xfrm>
            <a:off x="4324982" y="4051462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直接箭头连接符 33"/>
          <p:cNvCxnSpPr/>
          <p:nvPr/>
        </p:nvCxnSpPr>
        <p:spPr>
          <a:xfrm>
            <a:off x="4324981" y="2800584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直接箭头连接符 33"/>
          <p:cNvCxnSpPr/>
          <p:nvPr/>
        </p:nvCxnSpPr>
        <p:spPr>
          <a:xfrm>
            <a:off x="5580415" y="2815033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直接箭头连接符 33"/>
          <p:cNvCxnSpPr/>
          <p:nvPr/>
        </p:nvCxnSpPr>
        <p:spPr>
          <a:xfrm>
            <a:off x="5580414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直接箭头连接符 33"/>
          <p:cNvCxnSpPr/>
          <p:nvPr/>
        </p:nvCxnSpPr>
        <p:spPr>
          <a:xfrm>
            <a:off x="6281412" y="2823528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直接箭头连接符 33"/>
          <p:cNvCxnSpPr/>
          <p:nvPr/>
        </p:nvCxnSpPr>
        <p:spPr>
          <a:xfrm>
            <a:off x="6301329" y="4066145"/>
            <a:ext cx="272113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4169" y="3772414"/>
            <a:ext cx="1322488" cy="705474"/>
          </a:xfrm>
          <a:prstGeom prst="rect">
            <a:avLst/>
          </a:prstGeom>
        </p:spPr>
      </p:pic>
      <p:cxnSp>
        <p:nvCxnSpPr>
          <p:cNvPr id="150" name="直接箭头连接符 33"/>
          <p:cNvCxnSpPr/>
          <p:nvPr/>
        </p:nvCxnSpPr>
        <p:spPr>
          <a:xfrm>
            <a:off x="6879799" y="2894029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直接箭头连接符 33"/>
          <p:cNvCxnSpPr/>
          <p:nvPr/>
        </p:nvCxnSpPr>
        <p:spPr>
          <a:xfrm>
            <a:off x="6918419" y="4093698"/>
            <a:ext cx="201312" cy="2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987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5077494" y="2903928"/>
            <a:ext cx="521605" cy="290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动作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指令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64596" y="928287"/>
            <a:ext cx="4662867" cy="352788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504555" y="1221651"/>
            <a:ext cx="1132336" cy="285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方位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（头朝向细胞）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694" y="1589176"/>
            <a:ext cx="1086419" cy="11085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723" y="1589177"/>
            <a:ext cx="1053701" cy="103864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090936" y="1202290"/>
            <a:ext cx="1068751" cy="292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空间地图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（网格细胞）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831" y="1589176"/>
            <a:ext cx="1124974" cy="110859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5564433" y="1237836"/>
            <a:ext cx="1036798" cy="266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认知地图</a:t>
            </a:r>
            <a:endParaRPr lang="en-US" altLang="zh-CN" sz="12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（位置细胞）</a:t>
            </a:r>
          </a:p>
        </p:txBody>
      </p:sp>
      <p:sp>
        <p:nvSpPr>
          <p:cNvPr id="9" name="右箭头 8"/>
          <p:cNvSpPr/>
          <p:nvPr/>
        </p:nvSpPr>
        <p:spPr>
          <a:xfrm>
            <a:off x="3714631" y="2007777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5227201" y="1960394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2630751" y="120427"/>
            <a:ext cx="1502464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自运动信息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mtClean="0">
                <a:solidFill>
                  <a:schemeClr val="tx1"/>
                </a:solidFill>
              </a:rPr>
              <a:t>（半规管</a:t>
            </a:r>
            <a:r>
              <a:rPr lang="en-US" altLang="zh-CN" smtClean="0">
                <a:solidFill>
                  <a:schemeClr val="tx1"/>
                </a:solidFill>
              </a:rPr>
              <a:t>/</a:t>
            </a:r>
            <a:r>
              <a:rPr lang="zh-CN" altLang="en-US" smtClean="0">
                <a:solidFill>
                  <a:schemeClr val="tx1"/>
                </a:solidFill>
              </a:rPr>
              <a:t>耳石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4992573" y="106997"/>
            <a:ext cx="1701638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环境信息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mtClean="0">
                <a:solidFill>
                  <a:schemeClr val="tx1"/>
                </a:solidFill>
              </a:rPr>
              <a:t>（视网膜</a:t>
            </a:r>
            <a:r>
              <a:rPr lang="en-US" altLang="zh-CN" smtClean="0">
                <a:solidFill>
                  <a:schemeClr val="tx1"/>
                </a:solidFill>
              </a:rPr>
              <a:t>/</a:t>
            </a:r>
            <a:r>
              <a:rPr lang="zh-CN" altLang="en-US" smtClean="0">
                <a:solidFill>
                  <a:schemeClr val="tx1"/>
                </a:solidFill>
              </a:rPr>
              <a:t>耳蜗</a:t>
            </a:r>
            <a:r>
              <a:rPr lang="en-US" altLang="zh-CN" smtClean="0">
                <a:solidFill>
                  <a:schemeClr val="tx1"/>
                </a:solidFill>
              </a:rPr>
              <a:t>…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8" name="矩形 47"/>
          <p:cNvSpPr/>
          <p:nvPr/>
        </p:nvSpPr>
        <p:spPr>
          <a:xfrm>
            <a:off x="2416997" y="1106667"/>
            <a:ext cx="4350448" cy="1688011"/>
          </a:xfrm>
          <a:prstGeom prst="rect">
            <a:avLst/>
          </a:prstGeom>
          <a:noFill/>
          <a:ln w="127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 rot="5400000">
            <a:off x="2952993" y="784430"/>
            <a:ext cx="443030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47" y="2998722"/>
            <a:ext cx="1205111" cy="1092884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3983791" y="3106666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动作细胞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（伏隔核）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570820" y="3106667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内侧前额叶皮层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600565" y="3403005"/>
            <a:ext cx="881182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认知地图（海马体）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1" name="右箭头 60"/>
          <p:cNvSpPr/>
          <p:nvPr/>
        </p:nvSpPr>
        <p:spPr>
          <a:xfrm rot="5400000">
            <a:off x="2947964" y="2802892"/>
            <a:ext cx="217876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3627965" y="3209543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右箭头 64"/>
          <p:cNvSpPr/>
          <p:nvPr/>
        </p:nvSpPr>
        <p:spPr>
          <a:xfrm>
            <a:off x="5187121" y="3255055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 rot="16200000">
            <a:off x="2728585" y="4202728"/>
            <a:ext cx="42369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072642" y="4567848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目标</a:t>
            </a:r>
            <a:r>
              <a:rPr lang="en-US" altLang="zh-CN" b="1" smtClean="0">
                <a:solidFill>
                  <a:schemeClr val="tx1"/>
                </a:solidFill>
              </a:rPr>
              <a:t>1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070723" y="4567848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目标</a:t>
            </a:r>
            <a:r>
              <a:rPr lang="en-US" altLang="zh-CN" b="1" smtClean="0">
                <a:solidFill>
                  <a:schemeClr val="tx1"/>
                </a:solidFill>
              </a:rPr>
              <a:t>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778643" y="4609588"/>
            <a:ext cx="292080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937071" y="3940676"/>
            <a:ext cx="1356135" cy="4627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多巴胺神经元（腹侧被盖区）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右箭头 73"/>
          <p:cNvSpPr/>
          <p:nvPr/>
        </p:nvSpPr>
        <p:spPr>
          <a:xfrm rot="16200000">
            <a:off x="4379836" y="3652622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615138" y="3708893"/>
            <a:ext cx="691517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奖励值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2" name="十字箭头 11"/>
          <p:cNvSpPr/>
          <p:nvPr/>
        </p:nvSpPr>
        <p:spPr>
          <a:xfrm>
            <a:off x="6724691" y="2913001"/>
            <a:ext cx="932556" cy="882458"/>
          </a:xfrm>
          <a:prstGeom prst="quadArrow">
            <a:avLst/>
          </a:prstGeom>
          <a:solidFill>
            <a:srgbClr val="ADC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运动</a:t>
            </a:r>
          </a:p>
        </p:txBody>
      </p:sp>
      <p:sp>
        <p:nvSpPr>
          <p:cNvPr id="79" name="右箭头 78"/>
          <p:cNvSpPr/>
          <p:nvPr/>
        </p:nvSpPr>
        <p:spPr>
          <a:xfrm rot="5400000">
            <a:off x="3365377" y="782626"/>
            <a:ext cx="43942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2294255" y="685281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角加速度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672137" y="702645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线加速度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3" name="右箭头 82"/>
          <p:cNvSpPr/>
          <p:nvPr/>
        </p:nvSpPr>
        <p:spPr>
          <a:xfrm rot="5400000">
            <a:off x="5377826" y="772738"/>
            <a:ext cx="443030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右箭头 83"/>
          <p:cNvSpPr/>
          <p:nvPr/>
        </p:nvSpPr>
        <p:spPr>
          <a:xfrm rot="5400000">
            <a:off x="5790210" y="770934"/>
            <a:ext cx="43942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038296" y="700903"/>
            <a:ext cx="489045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视觉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082832" y="710879"/>
            <a:ext cx="489045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听觉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8713" y="843280"/>
            <a:ext cx="4294208" cy="39359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86035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Python </a:t>
            </a:r>
            <a:r>
              <a:rPr lang="zh-CN" altLang="en-US" b="1">
                <a:solidFill>
                  <a:schemeClr val="tx1"/>
                </a:solidFill>
              </a:rPr>
              <a:t>脚本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2826050" y="1387854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6" name="直接箭头连接符 5"/>
          <p:cNvCxnSpPr>
            <a:stCxn id="2" idx="3"/>
            <a:endCxn id="50" idx="1"/>
          </p:cNvCxnSpPr>
          <p:nvPr/>
        </p:nvCxnSpPr>
        <p:spPr>
          <a:xfrm>
            <a:off x="1874997" y="1671434"/>
            <a:ext cx="95105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943327" y="1439465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导入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2746144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boost:python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75177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2746144" y="398637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rpc:client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07020" y="3986371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rpc:server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607019" y="31645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服务端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5607019" y="2342768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 smtClean="0">
                <a:solidFill>
                  <a:schemeClr val="tx1"/>
                </a:solidFill>
              </a:rPr>
              <a:t>插件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07019" y="1387854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CarlaUE4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07540" y="1075337"/>
            <a:ext cx="2292753" cy="37038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0" idx="2"/>
            <a:endCxn id="54" idx="0"/>
          </p:cNvCxnSpPr>
          <p:nvPr/>
        </p:nvCxnSpPr>
        <p:spPr>
          <a:xfrm>
            <a:off x="3520531" y="1955013"/>
            <a:ext cx="594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4" idx="2"/>
            <a:endCxn id="56" idx="0"/>
          </p:cNvCxnSpPr>
          <p:nvPr/>
        </p:nvCxnSpPr>
        <p:spPr>
          <a:xfrm>
            <a:off x="3526471" y="2776815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6" idx="2"/>
            <a:endCxn id="58" idx="0"/>
          </p:cNvCxnSpPr>
          <p:nvPr/>
        </p:nvCxnSpPr>
        <p:spPr>
          <a:xfrm flipH="1">
            <a:off x="3526471" y="3598617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8" idx="3"/>
            <a:endCxn id="60" idx="1"/>
          </p:cNvCxnSpPr>
          <p:nvPr/>
        </p:nvCxnSpPr>
        <p:spPr>
          <a:xfrm flipV="1">
            <a:off x="4306797" y="4203395"/>
            <a:ext cx="1300223" cy="1"/>
          </a:xfrm>
          <a:prstGeom prst="straightConnector1">
            <a:avLst/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60" idx="0"/>
            <a:endCxn id="62" idx="2"/>
          </p:cNvCxnSpPr>
          <p:nvPr/>
        </p:nvCxnSpPr>
        <p:spPr>
          <a:xfrm flipH="1" flipV="1">
            <a:off x="6387346" y="3598617"/>
            <a:ext cx="1" cy="38775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62" idx="0"/>
            <a:endCxn id="64" idx="2"/>
          </p:cNvCxnSpPr>
          <p:nvPr/>
        </p:nvCxnSpPr>
        <p:spPr>
          <a:xfrm flipV="1">
            <a:off x="6387346" y="2776815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64" idx="0"/>
            <a:endCxn id="66" idx="2"/>
          </p:cNvCxnSpPr>
          <p:nvPr/>
        </p:nvCxnSpPr>
        <p:spPr>
          <a:xfrm flipV="1">
            <a:off x="6387346" y="1955013"/>
            <a:ext cx="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912121" y="854300"/>
            <a:ext cx="219919" cy="2430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8420770" y="896181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Python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44" idx="6"/>
            <a:endCxn id="78" idx="1"/>
          </p:cNvCxnSpPr>
          <p:nvPr/>
        </p:nvCxnSpPr>
        <p:spPr>
          <a:xfrm flipV="1">
            <a:off x="8132040" y="974549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7912121" y="1193669"/>
            <a:ext cx="219919" cy="243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420770" y="1235550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C++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88" name="直接箭头连接符 87"/>
          <p:cNvCxnSpPr>
            <a:stCxn id="86" idx="6"/>
            <a:endCxn id="87" idx="1"/>
          </p:cNvCxnSpPr>
          <p:nvPr/>
        </p:nvCxnSpPr>
        <p:spPr>
          <a:xfrm flipV="1">
            <a:off x="8132040" y="1313918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29457" y="2378198"/>
            <a:ext cx="197636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PythonAPI/carla/source/libcarla</a:t>
            </a:r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05817" y="1150926"/>
            <a:ext cx="2019804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PythonAPI/carla/agent/*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47439" y="918339"/>
            <a:ext cx="3357221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PythonAPI/carla/source/Carla/command.py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605722" y="3197190"/>
            <a:ext cx="1430702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Unreal/CarlaUE4/Plugins/Carla/Source/Carla/Game/CarlaEngine.cpp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70766" y="2378198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Unreal/CarlaUE4/Plugins/Carla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44238" y="1518679"/>
            <a:ext cx="1411278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Unreal/CarlaUE4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2101" y="3162630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client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Google Shape;92;g80294dfa11_0_4"/>
          <p:cNvSpPr txBox="1">
            <a:spLocks/>
          </p:cNvSpPr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程序调用</a:t>
            </a:r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流程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3225" y="4050568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 smtClean="0">
                <a:solidFill>
                  <a:schemeClr val="tx1"/>
                </a:solidFill>
              </a:rPr>
              <a:t>rpc</a:t>
            </a:r>
            <a:r>
              <a:rPr lang="en-US" altLang="zh-CN" sz="1200" b="1" smtClean="0">
                <a:solidFill>
                  <a:schemeClr val="bg1">
                    <a:lumMod val="50000"/>
                  </a:schemeClr>
                </a:solidFill>
              </a:rPr>
              <a:t>/*.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3228348" y="2942313"/>
            <a:ext cx="684464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9</a:t>
            </a:r>
            <a:r>
              <a:rPr lang="en-US" altLang="zh-CN" sz="800" b="1" smtClean="0">
                <a:solidFill>
                  <a:schemeClr val="tx1"/>
                </a:solidFill>
              </a:rPr>
              <a:t>.</a:t>
            </a:r>
            <a:r>
              <a:rPr lang="zh-CN" altLang="en-US" sz="800" b="1" smtClean="0">
                <a:solidFill>
                  <a:schemeClr val="tx1"/>
                </a:solidFill>
              </a:rPr>
              <a:t>反序列化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885642" y="3583623"/>
            <a:ext cx="721929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8.</a:t>
            </a:r>
            <a:r>
              <a:rPr lang="zh-CN" altLang="en-US" sz="800" b="1" smtClean="0">
                <a:solidFill>
                  <a:schemeClr val="tx1"/>
                </a:solidFill>
              </a:rPr>
              <a:t>返回</a:t>
            </a:r>
            <a:r>
              <a:rPr lang="zh-CN" altLang="en-US" sz="800" b="1" smtClean="0">
                <a:solidFill>
                  <a:schemeClr val="tx1"/>
                </a:solidFill>
              </a:rPr>
              <a:t>消息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578932" y="1934366"/>
            <a:ext cx="653448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5.</a:t>
            </a:r>
            <a:r>
              <a:rPr lang="zh-CN" altLang="en-US" sz="800" b="1" smtClean="0">
                <a:solidFill>
                  <a:schemeClr val="tx1"/>
                </a:solidFill>
              </a:rPr>
              <a:t>调用</a:t>
            </a:r>
            <a:endParaRPr lang="en-US" altLang="zh-CN" sz="8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800" b="1" smtClean="0">
                <a:solidFill>
                  <a:schemeClr val="tx1"/>
                </a:solidFill>
              </a:rPr>
              <a:t>本地服务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536314" y="2931400"/>
            <a:ext cx="738684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4.</a:t>
            </a:r>
            <a:r>
              <a:rPr lang="zh-CN" altLang="en-US" sz="800" b="1" smtClean="0">
                <a:solidFill>
                  <a:schemeClr val="tx1"/>
                </a:solidFill>
              </a:rPr>
              <a:t>反序列化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872565" y="3184592"/>
            <a:ext cx="721929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3.</a:t>
            </a:r>
            <a:r>
              <a:rPr lang="zh-CN" altLang="en-US" sz="800" b="1" smtClean="0">
                <a:solidFill>
                  <a:schemeClr val="tx1"/>
                </a:solidFill>
              </a:rPr>
              <a:t>发送消息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027522" y="2908892"/>
            <a:ext cx="587876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2.</a:t>
            </a:r>
            <a:r>
              <a:rPr lang="zh-CN" altLang="en-US" sz="800" b="1" smtClean="0">
                <a:solidFill>
                  <a:schemeClr val="tx1"/>
                </a:solidFill>
              </a:rPr>
              <a:t>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978865" y="3849541"/>
            <a:ext cx="509328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</a:rPr>
              <a:t>TCP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4265" y="843280"/>
            <a:ext cx="2235222" cy="32537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Google Shape;92;g80294dfa11_0_4"/>
          <p:cNvSpPr txBox="1">
            <a:spLocks/>
          </p:cNvSpPr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12700" algn="ctr"/>
            <a:r>
              <a:rPr lang="en-US" altLang="zh-CN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RPC</a:t>
            </a:r>
            <a:r>
              <a:rPr lang="zh-CN" altLang="en-US" sz="2400" b="1" smtClean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设计</a:t>
            </a:r>
            <a:endParaRPr lang="zh-CN" altLang="en-US"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157870" y="1230229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客户端函数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2157869" y="2262189"/>
            <a:ext cx="1560653" cy="4859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客户端 </a:t>
            </a:r>
            <a:r>
              <a:rPr lang="en-US" altLang="zh-CN" b="1" smtClean="0">
                <a:solidFill>
                  <a:schemeClr val="tx1"/>
                </a:solidFill>
              </a:rPr>
              <a:t>stub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157870" y="326476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sockets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497571" y="843280"/>
            <a:ext cx="2151322" cy="32537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4727420" y="1230229"/>
            <a:ext cx="1560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服务端函数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727419" y="2262189"/>
            <a:ext cx="1560653" cy="4859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服务端 </a:t>
            </a:r>
            <a:r>
              <a:rPr lang="en-US" altLang="zh-CN" b="1" smtClean="0">
                <a:solidFill>
                  <a:schemeClr val="tx1"/>
                </a:solidFill>
              </a:rPr>
              <a:t>stub</a:t>
            </a:r>
          </a:p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(skeleton)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727420" y="326476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sockets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81469" y="4277043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客户端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151019" y="4277043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smtClean="0">
                <a:solidFill>
                  <a:schemeClr val="tx1"/>
                </a:solidFill>
              </a:rPr>
              <a:t>服务端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581469" y="1797388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581469" y="2748099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725665" y="3374592"/>
            <a:ext cx="9859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183192" y="2748099"/>
            <a:ext cx="4762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168905" y="1797388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864470" y="1797388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864470" y="2748099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3728048" y="3545681"/>
            <a:ext cx="985905" cy="2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V="1">
            <a:off x="3232298" y="2748099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3232298" y="1797389"/>
            <a:ext cx="0" cy="4481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1763074" y="1918155"/>
            <a:ext cx="789586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1.</a:t>
            </a:r>
            <a:r>
              <a:rPr lang="zh-CN" altLang="en-US" sz="800" b="1" smtClean="0">
                <a:solidFill>
                  <a:schemeClr val="tx1"/>
                </a:solidFill>
              </a:rPr>
              <a:t>客户端调用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903714" y="1943086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6.</a:t>
            </a:r>
            <a:r>
              <a:rPr lang="zh-CN" altLang="en-US" sz="800" b="1" smtClean="0">
                <a:solidFill>
                  <a:schemeClr val="tx1"/>
                </a:solidFill>
              </a:rPr>
              <a:t>返回</a:t>
            </a:r>
            <a:endParaRPr lang="en-US" altLang="zh-CN" sz="8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800" b="1" smtClean="0">
                <a:solidFill>
                  <a:schemeClr val="tx1"/>
                </a:solidFill>
              </a:rPr>
              <a:t>处理结果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873575" y="2928062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7.</a:t>
            </a:r>
            <a:r>
              <a:rPr lang="zh-CN" altLang="en-US" sz="800" b="1" smtClean="0">
                <a:solidFill>
                  <a:schemeClr val="tx1"/>
                </a:solidFill>
              </a:rPr>
              <a:t>将结果序列化</a:t>
            </a:r>
            <a:endParaRPr lang="zh-CN" altLang="en-US" sz="800" b="1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255029" y="1947849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mtClean="0">
                <a:solidFill>
                  <a:schemeClr val="tx1"/>
                </a:solidFill>
              </a:rPr>
              <a:t>6.</a:t>
            </a:r>
            <a:r>
              <a:rPr lang="zh-CN" altLang="en-US" sz="800" b="1" smtClean="0">
                <a:solidFill>
                  <a:schemeClr val="tx1"/>
                </a:solidFill>
              </a:rPr>
              <a:t>返回</a:t>
            </a:r>
            <a:endParaRPr lang="en-US" altLang="zh-CN" sz="800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sz="800" b="1" smtClean="0">
                <a:solidFill>
                  <a:schemeClr val="tx1"/>
                </a:solidFill>
              </a:rPr>
              <a:t>调用结果</a:t>
            </a:r>
            <a:endParaRPr lang="zh-CN" altLang="en-US" sz="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568014" y="2506456"/>
            <a:ext cx="4114799" cy="6523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191441" y="293750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交通管理器介绍</a:t>
            </a:r>
            <a:endParaRPr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3724" y="1013100"/>
            <a:ext cx="5243944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代理的生命周期和状态状态管理</a:t>
            </a:r>
          </a:p>
        </p:txBody>
      </p:sp>
      <p:sp>
        <p:nvSpPr>
          <p:cNvPr id="9" name="矩形 8"/>
          <p:cNvSpPr/>
          <p:nvPr/>
        </p:nvSpPr>
        <p:spPr>
          <a:xfrm>
            <a:off x="833723" y="2376055"/>
            <a:ext cx="277092" cy="11776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车辆注册表</a:t>
            </a:r>
          </a:p>
        </p:txBody>
      </p:sp>
      <p:sp>
        <p:nvSpPr>
          <p:cNvPr id="10" name="矩形 9"/>
          <p:cNvSpPr/>
          <p:nvPr/>
        </p:nvSpPr>
        <p:spPr>
          <a:xfrm>
            <a:off x="3860939" y="1683997"/>
            <a:ext cx="1586346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仿真状态</a:t>
            </a:r>
          </a:p>
        </p:txBody>
      </p:sp>
      <p:sp>
        <p:nvSpPr>
          <p:cNvPr id="11" name="矩形 10"/>
          <p:cNvSpPr/>
          <p:nvPr/>
        </p:nvSpPr>
        <p:spPr>
          <a:xfrm>
            <a:off x="7283012" y="1013101"/>
            <a:ext cx="665019" cy="25405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2586" y="2164773"/>
            <a:ext cx="554177" cy="135081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命令数组</a:t>
            </a:r>
          </a:p>
        </p:txBody>
      </p:sp>
      <p:sp>
        <p:nvSpPr>
          <p:cNvPr id="13" name="矩形 12"/>
          <p:cNvSpPr/>
          <p:nvPr/>
        </p:nvSpPr>
        <p:spPr>
          <a:xfrm>
            <a:off x="1610442" y="4072880"/>
            <a:ext cx="1228947" cy="3862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内存地图</a:t>
            </a:r>
          </a:p>
        </p:txBody>
      </p:sp>
      <p:sp>
        <p:nvSpPr>
          <p:cNvPr id="14" name="矩形 13"/>
          <p:cNvSpPr/>
          <p:nvPr/>
        </p:nvSpPr>
        <p:spPr>
          <a:xfrm>
            <a:off x="4106858" y="4076011"/>
            <a:ext cx="1340427" cy="38620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PID </a:t>
            </a:r>
            <a:r>
              <a:rPr lang="zh-CN" altLang="en-US" b="1">
                <a:solidFill>
                  <a:schemeClr val="tx1"/>
                </a:solidFill>
              </a:rPr>
              <a:t>控制器</a:t>
            </a:r>
          </a:p>
        </p:txBody>
      </p:sp>
      <p:sp>
        <p:nvSpPr>
          <p:cNvPr id="15" name="矩形 14"/>
          <p:cNvSpPr/>
          <p:nvPr/>
        </p:nvSpPr>
        <p:spPr>
          <a:xfrm>
            <a:off x="1982781" y="3353857"/>
            <a:ext cx="2896471" cy="386208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路径缓存和车辆轨迹</a:t>
            </a:r>
          </a:p>
        </p:txBody>
      </p:sp>
      <p:sp>
        <p:nvSpPr>
          <p:cNvPr id="16" name="矩形 15"/>
          <p:cNvSpPr/>
          <p:nvPr/>
        </p:nvSpPr>
        <p:spPr>
          <a:xfrm>
            <a:off x="1657199" y="2660073"/>
            <a:ext cx="699658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定位</a:t>
            </a:r>
          </a:p>
        </p:txBody>
      </p:sp>
      <p:sp>
        <p:nvSpPr>
          <p:cNvPr id="17" name="矩形 16"/>
          <p:cNvSpPr/>
          <p:nvPr/>
        </p:nvSpPr>
        <p:spPr>
          <a:xfrm>
            <a:off x="2619222" y="2660074"/>
            <a:ext cx="716976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碰撞</a:t>
            </a:r>
          </a:p>
        </p:txBody>
      </p:sp>
      <p:sp>
        <p:nvSpPr>
          <p:cNvPr id="18" name="矩形 17"/>
          <p:cNvSpPr/>
          <p:nvPr/>
        </p:nvSpPr>
        <p:spPr>
          <a:xfrm>
            <a:off x="3485133" y="2660073"/>
            <a:ext cx="793173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交通灯</a:t>
            </a:r>
          </a:p>
        </p:txBody>
      </p:sp>
      <p:sp>
        <p:nvSpPr>
          <p:cNvPr id="19" name="矩形 18"/>
          <p:cNvSpPr/>
          <p:nvPr/>
        </p:nvSpPr>
        <p:spPr>
          <a:xfrm>
            <a:off x="4427241" y="2660073"/>
            <a:ext cx="1148195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运动规划器</a:t>
            </a:r>
          </a:p>
        </p:txBody>
      </p:sp>
      <p:cxnSp>
        <p:nvCxnSpPr>
          <p:cNvPr id="5" name="直接箭头连接符 4"/>
          <p:cNvCxnSpPr>
            <a:endCxn id="9" idx="0"/>
          </p:cNvCxnSpPr>
          <p:nvPr/>
        </p:nvCxnSpPr>
        <p:spPr>
          <a:xfrm>
            <a:off x="972269" y="1399308"/>
            <a:ext cx="0" cy="976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278306" y="1399308"/>
            <a:ext cx="0" cy="2846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777071" y="1399310"/>
            <a:ext cx="0" cy="2846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771502" y="1399308"/>
            <a:ext cx="4331" cy="1107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114777" y="2070205"/>
            <a:ext cx="13855" cy="4362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 flipV="1">
            <a:off x="2122196" y="2202872"/>
            <a:ext cx="2985654" cy="303584"/>
          </a:xfrm>
          <a:prstGeom prst="bentConnector3">
            <a:avLst>
              <a:gd name="adj1" fmla="val 1001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/>
          <p:nvPr/>
        </p:nvCxnSpPr>
        <p:spPr>
          <a:xfrm>
            <a:off x="1771502" y="2290654"/>
            <a:ext cx="3005569" cy="215802"/>
          </a:xfrm>
          <a:prstGeom prst="bentConnector3">
            <a:avLst>
              <a:gd name="adj1" fmla="val 1000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759505" y="2290654"/>
            <a:ext cx="13854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064305" y="2202872"/>
            <a:ext cx="0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757032" y="2290654"/>
            <a:ext cx="0" cy="21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3992559" y="2202872"/>
            <a:ext cx="13855" cy="303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0" idx="3"/>
          </p:cNvCxnSpPr>
          <p:nvPr/>
        </p:nvCxnSpPr>
        <p:spPr>
          <a:xfrm>
            <a:off x="5682813" y="2832646"/>
            <a:ext cx="569773" cy="7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2" idx="3"/>
          </p:cNvCxnSpPr>
          <p:nvPr/>
        </p:nvCxnSpPr>
        <p:spPr>
          <a:xfrm flipV="1">
            <a:off x="6806763" y="2838991"/>
            <a:ext cx="476249" cy="11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107850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281032" y="3158836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2111807" y="3158836"/>
            <a:ext cx="0" cy="207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2253814" y="3158836"/>
            <a:ext cx="6927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2946542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3860939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4699141" y="3158836"/>
            <a:ext cx="0" cy="195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1712615" y="3158835"/>
            <a:ext cx="0" cy="893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3" idx="3"/>
          </p:cNvCxnSpPr>
          <p:nvPr/>
        </p:nvCxnSpPr>
        <p:spPr>
          <a:xfrm flipH="1">
            <a:off x="6077668" y="1206204"/>
            <a:ext cx="120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20" idx="1"/>
          </p:cNvCxnSpPr>
          <p:nvPr/>
        </p:nvCxnSpPr>
        <p:spPr>
          <a:xfrm>
            <a:off x="1137653" y="2832646"/>
            <a:ext cx="4303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404112" y="3753691"/>
            <a:ext cx="614801" cy="23730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597206" y="4110566"/>
            <a:ext cx="421707" cy="18434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431756" y="2517356"/>
            <a:ext cx="131841" cy="6390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880362" y="4414476"/>
            <a:ext cx="97508" cy="1977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086879" y="3793977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控制循环</a:t>
            </a:r>
          </a:p>
        </p:txBody>
      </p:sp>
      <p:sp>
        <p:nvSpPr>
          <p:cNvPr id="84" name="矩形 83"/>
          <p:cNvSpPr/>
          <p:nvPr/>
        </p:nvSpPr>
        <p:spPr>
          <a:xfrm>
            <a:off x="7086879" y="4138174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阶段</a:t>
            </a:r>
          </a:p>
        </p:txBody>
      </p:sp>
      <p:sp>
        <p:nvSpPr>
          <p:cNvPr id="85" name="矩形 84"/>
          <p:cNvSpPr/>
          <p:nvPr/>
        </p:nvSpPr>
        <p:spPr>
          <a:xfrm>
            <a:off x="7086879" y="4429118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同步墙</a:t>
            </a:r>
          </a:p>
        </p:txBody>
      </p:sp>
    </p:spTree>
    <p:extLst>
      <p:ext uri="{BB962C8B-B14F-4D97-AF65-F5344CB8AC3E}">
        <p14:creationId xmlns:p14="http://schemas.microsoft.com/office/powerpoint/2010/main" val="11864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74171" y="202616"/>
            <a:ext cx="1235429" cy="2255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53" y="327991"/>
            <a:ext cx="830751" cy="733456"/>
          </a:xfrm>
          <a:prstGeom prst="rect">
            <a:avLst/>
          </a:prstGeom>
        </p:spPr>
      </p:pic>
      <p:sp>
        <p:nvSpPr>
          <p:cNvPr id="48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38722" y="2482445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仿真场景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75166" y="1047025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80" y="1477986"/>
            <a:ext cx="816796" cy="693039"/>
          </a:xfrm>
          <a:prstGeom prst="rect">
            <a:avLst/>
          </a:prstGeom>
        </p:spPr>
      </p:pic>
      <p:sp>
        <p:nvSpPr>
          <p:cNvPr id="51" name="圆角矩形 5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83395" y="2089643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BeamNG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81423" y="2874998"/>
            <a:ext cx="1235429" cy="14272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4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76785" y="4306863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真实场景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37876" y="3878241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物理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智能体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5" y="3129031"/>
            <a:ext cx="1071172" cy="604797"/>
          </a:xfrm>
          <a:prstGeom prst="rect">
            <a:avLst/>
          </a:prstGeom>
        </p:spPr>
      </p:pic>
      <p:sp>
        <p:nvSpPr>
          <p:cNvPr id="6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2095600" y="28358"/>
            <a:ext cx="6346651" cy="472747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368" y="264543"/>
            <a:ext cx="581025" cy="685800"/>
          </a:xfrm>
          <a:prstGeom prst="rect">
            <a:avLst/>
          </a:prstGeom>
        </p:spPr>
      </p:pic>
      <p:sp>
        <p:nvSpPr>
          <p:cNvPr id="66" name="圆角矩形 6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344544" y="94410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GPS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130" y="1439144"/>
            <a:ext cx="809625" cy="628650"/>
          </a:xfrm>
          <a:prstGeom prst="rect">
            <a:avLst/>
          </a:prstGeom>
        </p:spPr>
      </p:pic>
      <p:sp>
        <p:nvSpPr>
          <p:cNvPr id="68" name="圆角矩形 6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2111837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雷达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754" y="2578626"/>
            <a:ext cx="714375" cy="419100"/>
          </a:xfrm>
          <a:prstGeom prst="rect">
            <a:avLst/>
          </a:prstGeom>
        </p:spPr>
      </p:pic>
      <p:sp>
        <p:nvSpPr>
          <p:cNvPr id="69" name="圆角矩形 6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73295" y="300541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相机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191" y="3470519"/>
            <a:ext cx="571500" cy="542925"/>
          </a:xfrm>
          <a:prstGeom prst="rect">
            <a:avLst/>
          </a:prstGeom>
        </p:spPr>
      </p:pic>
      <p:sp>
        <p:nvSpPr>
          <p:cNvPr id="71" name="圆角矩形 7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224747" y="3955894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生理信号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27702" y="83217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859" y="111064"/>
            <a:ext cx="1209411" cy="630504"/>
          </a:xfrm>
          <a:prstGeom prst="rect">
            <a:avLst/>
          </a:prstGeom>
        </p:spPr>
      </p:pic>
      <p:sp>
        <p:nvSpPr>
          <p:cNvPr id="74" name="圆角矩形 7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0279" y="77918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SLAM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52592" y="1073437"/>
            <a:ext cx="1351088" cy="1515893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2084" y="1094361"/>
            <a:ext cx="439364" cy="4942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4388" y="1187366"/>
            <a:ext cx="703994" cy="3785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4921" y="1718981"/>
            <a:ext cx="372287" cy="5956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2181" y="1789146"/>
            <a:ext cx="540450" cy="509390"/>
          </a:xfrm>
          <a:prstGeom prst="rect">
            <a:avLst/>
          </a:prstGeom>
        </p:spPr>
      </p:pic>
      <p:sp>
        <p:nvSpPr>
          <p:cNvPr id="75" name="圆角矩形 7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150160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091448" y="153462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58580" y="230973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信号灯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5054" y="229987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交通标志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15862" y="254385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识别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83781" y="2867241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866358" y="354415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分割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8673" y="2915972"/>
            <a:ext cx="463968" cy="4765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7533" y="2944586"/>
            <a:ext cx="690525" cy="460350"/>
          </a:xfrm>
          <a:prstGeom prst="rect">
            <a:avLst/>
          </a:prstGeom>
        </p:spPr>
      </p:pic>
      <p:sp>
        <p:nvSpPr>
          <p:cNvPr id="91" name="圆角矩形 9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548631" y="335482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道路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64048" y="331921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车道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3534051" y="379829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916474" y="4476242"/>
            <a:ext cx="62332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检测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486120" y="423347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生理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4114318" y="425027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注意力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46741" y="3854693"/>
            <a:ext cx="510370" cy="4435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5968" y="3826053"/>
            <a:ext cx="477034" cy="484154"/>
          </a:xfrm>
          <a:prstGeom prst="rect">
            <a:avLst/>
          </a:prstGeom>
        </p:spPr>
      </p:pic>
      <p:sp>
        <p:nvSpPr>
          <p:cNvPr id="100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49271" y="10701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7764" y="121435"/>
            <a:ext cx="714101" cy="578362"/>
          </a:xfrm>
          <a:prstGeom prst="rect">
            <a:avLst/>
          </a:prstGeom>
        </p:spPr>
      </p:pic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42418" y="79384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定位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3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26371" y="1330538"/>
            <a:ext cx="1351088" cy="1842729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5" name="圆角矩形 10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412143" y="203573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2143" y="1400592"/>
            <a:ext cx="779544" cy="58941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52683" y="2364097"/>
            <a:ext cx="913730" cy="501221"/>
          </a:xfrm>
          <a:prstGeom prst="rect">
            <a:avLst/>
          </a:prstGeom>
        </p:spPr>
      </p:pic>
      <p:sp>
        <p:nvSpPr>
          <p:cNvPr id="106" name="圆角矩形 105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2803247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90026" y="315139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预测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8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5107830" y="3686304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388220" y="439154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人机交互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29430" y="3771351"/>
            <a:ext cx="561554" cy="567059"/>
          </a:xfrm>
          <a:prstGeom prst="rect">
            <a:avLst/>
          </a:prstGeom>
        </p:spPr>
      </p:pic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5605464" y="388444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行为质量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12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69000" y="107018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6917674" y="89587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路径规划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73979" y="137424"/>
            <a:ext cx="1294975" cy="672075"/>
          </a:xfrm>
          <a:prstGeom prst="rect">
            <a:avLst/>
          </a:prstGeom>
        </p:spPr>
      </p:pic>
      <p:sp>
        <p:nvSpPr>
          <p:cNvPr id="116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84476" y="1333250"/>
            <a:ext cx="1456608" cy="216918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320896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路径跟随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4969" y="1528895"/>
            <a:ext cx="1283985" cy="504601"/>
          </a:xfrm>
          <a:prstGeom prst="rect">
            <a:avLst/>
          </a:prstGeom>
        </p:spPr>
      </p:pic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05824" y="2069476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smtClean="0">
                <a:solidFill>
                  <a:schemeClr val="tx1"/>
                </a:solidFill>
              </a:rPr>
              <a:t>PID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9352" y="2250618"/>
            <a:ext cx="1050392" cy="1016940"/>
          </a:xfrm>
          <a:prstGeom prst="rect">
            <a:avLst/>
          </a:prstGeom>
        </p:spPr>
      </p:pic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20507" y="348653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控制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24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6793494" y="3756503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7157097" y="442456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tx1"/>
                </a:solidFill>
              </a:rPr>
              <a:t>切换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909" y="3834846"/>
            <a:ext cx="1291745" cy="580976"/>
          </a:xfrm>
          <a:prstGeom prst="rect">
            <a:avLst/>
          </a:prstGeom>
        </p:spPr>
      </p:pic>
      <p:cxnSp>
        <p:nvCxnSpPr>
          <p:cNvPr id="131" name="直接箭头连接符 130"/>
          <p:cNvCxnSpPr>
            <a:stCxn id="46" idx="3"/>
          </p:cNvCxnSpPr>
          <p:nvPr/>
        </p:nvCxnSpPr>
        <p:spPr>
          <a:xfrm>
            <a:off x="1809600" y="1330538"/>
            <a:ext cx="286000" cy="27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53" idx="3"/>
          </p:cNvCxnSpPr>
          <p:nvPr/>
        </p:nvCxnSpPr>
        <p:spPr>
          <a:xfrm flipV="1">
            <a:off x="1816852" y="3587904"/>
            <a:ext cx="28865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8" idx="3"/>
          </p:cNvCxnSpPr>
          <p:nvPr/>
        </p:nvCxnSpPr>
        <p:spPr>
          <a:xfrm>
            <a:off x="3059393" y="607443"/>
            <a:ext cx="427569" cy="55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 flipV="1">
            <a:off x="3184009" y="800599"/>
            <a:ext cx="326452" cy="860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>
            <a:off x="3183062" y="1660116"/>
            <a:ext cx="328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23" idx="3"/>
          </p:cNvCxnSpPr>
          <p:nvPr/>
        </p:nvCxnSpPr>
        <p:spPr>
          <a:xfrm flipV="1">
            <a:off x="3119129" y="2075617"/>
            <a:ext cx="412109" cy="7125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3125237" y="2803247"/>
            <a:ext cx="446700" cy="4298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3148401" y="2823451"/>
            <a:ext cx="365458" cy="1368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3055381" y="3733828"/>
            <a:ext cx="466407" cy="449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endCxn id="100" idx="1"/>
          </p:cNvCxnSpPr>
          <p:nvPr/>
        </p:nvCxnSpPr>
        <p:spPr>
          <a:xfrm>
            <a:off x="4878790" y="464116"/>
            <a:ext cx="270481" cy="7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00" idx="3"/>
            <a:endCxn id="112" idx="1"/>
          </p:cNvCxnSpPr>
          <p:nvPr/>
        </p:nvCxnSpPr>
        <p:spPr>
          <a:xfrm>
            <a:off x="6500359" y="471777"/>
            <a:ext cx="2686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7797864" y="836536"/>
            <a:ext cx="984" cy="490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 flipV="1">
            <a:off x="7719591" y="3502436"/>
            <a:ext cx="0" cy="254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 flipV="1">
            <a:off x="6500359" y="4076461"/>
            <a:ext cx="284117" cy="9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>
            <a:off x="6471181" y="2803247"/>
            <a:ext cx="2978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>
            <a:off x="6477459" y="1789146"/>
            <a:ext cx="30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stCxn id="86" idx="3"/>
          </p:cNvCxnSpPr>
          <p:nvPr/>
        </p:nvCxnSpPr>
        <p:spPr>
          <a:xfrm flipV="1">
            <a:off x="4903680" y="1831383"/>
            <a:ext cx="24559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/>
          <p:nvPr/>
        </p:nvCxnSpPr>
        <p:spPr>
          <a:xfrm>
            <a:off x="4934393" y="3093229"/>
            <a:ext cx="1862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/>
          <p:nvPr/>
        </p:nvCxnSpPr>
        <p:spPr>
          <a:xfrm>
            <a:off x="4903680" y="4163057"/>
            <a:ext cx="204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3678673" y="4906593"/>
            <a:ext cx="4149554" cy="214000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安全分析与评估</a:t>
            </a:r>
            <a:r>
              <a:rPr lang="en-US" altLang="zh-CN" sz="1100" b="1">
                <a:solidFill>
                  <a:schemeClr val="tx1"/>
                </a:solidFill>
              </a:rPr>
              <a:t>(</a:t>
            </a:r>
            <a:r>
              <a:rPr lang="zh-CN" altLang="en-US" sz="1100" b="1">
                <a:solidFill>
                  <a:schemeClr val="tx1"/>
                </a:solidFill>
              </a:rPr>
              <a:t>验证、测试、攻击等</a:t>
            </a:r>
            <a:r>
              <a:rPr lang="en-US" altLang="zh-CN" sz="1100" b="1">
                <a:solidFill>
                  <a:schemeClr val="tx1"/>
                </a:solidFill>
              </a:rPr>
              <a:t>)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4259325" y="4770499"/>
            <a:ext cx="0" cy="13609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>
            <a:off x="6642417" y="4770499"/>
            <a:ext cx="0" cy="13609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76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3561682" y="2882550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生成点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945522" y="2882705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生成车道线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92263" y="2868843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生成路网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600916" y="3152423"/>
            <a:ext cx="344606" cy="18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76352" y="3154155"/>
            <a:ext cx="385330" cy="1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61459" y="2883268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地形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82773" y="3154155"/>
            <a:ext cx="67868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534555" y="2883268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生成树的位置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90383" y="2883268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完成</a:t>
            </a:r>
            <a:endParaRPr lang="en-US" altLang="zh-CN" b="1" smtClean="0">
              <a:solidFill>
                <a:schemeClr val="tx1"/>
              </a:solidFill>
            </a:endParaRPr>
          </a:p>
          <a:p>
            <a:pPr algn="ctr"/>
            <a:r>
              <a:rPr lang="zh-CN" altLang="en-US" b="1" smtClean="0">
                <a:solidFill>
                  <a:schemeClr val="tx1"/>
                </a:solidFill>
              </a:rPr>
              <a:t>生成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62426" y="3154873"/>
            <a:ext cx="472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435522" y="3154873"/>
            <a:ext cx="5548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33053" y="2337864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</a:t>
            </a:r>
            <a:r>
              <a:rPr lang="en-US" altLang="zh-CN" smtClean="0">
                <a:sym typeface="Wingdings 2" panose="05020102010507070707" pitchFamily="18" charset="2"/>
              </a:rPr>
              <a:t>::GenerateAll</a:t>
            </a:r>
            <a:endParaRPr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492410" y="1500101"/>
            <a:ext cx="441875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循环 </a:t>
            </a:r>
            <a:r>
              <a:rPr lang="en-US" altLang="zh-CN">
                <a:solidFill>
                  <a:schemeClr val="tx1"/>
                </a:solidFill>
              </a:rPr>
              <a:t>GenerateTileStandalone() </a:t>
            </a:r>
            <a:r>
              <a:rPr lang="zh-CN" altLang="en-US">
                <a:solidFill>
                  <a:schemeClr val="tx1"/>
                </a:solidFill>
              </a:rPr>
              <a:t>生成每一个地图瓦片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642048" y="1867023"/>
            <a:ext cx="38044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GenerateTile() </a:t>
            </a:r>
            <a:r>
              <a:rPr lang="zh-CN" altLang="en-US" smtClean="0">
                <a:solidFill>
                  <a:schemeClr val="tx1"/>
                </a:solidFill>
              </a:rPr>
              <a:t>生成地图瓦片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589536" y="1050732"/>
            <a:ext cx="38044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LoadMap()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580541" y="640767"/>
            <a:ext cx="38044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UOpenDriveToMap::ImportXODR()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2759859" y="156193"/>
            <a:ext cx="363414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UOpenDriveToMap::CreateMap</a:t>
            </a:r>
            <a:r>
              <a:rPr lang="en-US" altLang="zh-CN" smtClean="0">
                <a:solidFill>
                  <a:schemeClr val="tx1"/>
                </a:solidFill>
              </a:rPr>
              <a:t>() </a:t>
            </a:r>
            <a:r>
              <a:rPr lang="zh-CN" altLang="en-US" smtClean="0">
                <a:solidFill>
                  <a:schemeClr val="tx1"/>
                </a:solidFill>
              </a:rPr>
              <a:t>下载文件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095CBC8D-E7B6-7E08-F152-667FDBAF47EE}"/>
              </a:ext>
            </a:extLst>
          </p:cNvPr>
          <p:cNvSpPr/>
          <p:nvPr/>
        </p:nvSpPr>
        <p:spPr>
          <a:xfrm>
            <a:off x="170082" y="3579786"/>
            <a:ext cx="16530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tx1"/>
                </a:solidFill>
              </a:rPr>
              <a:t>生成有序分块网格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2322074" y="901312"/>
            <a:ext cx="4490206" cy="2195354"/>
          </a:xfrm>
          <a:prstGeom prst="roundRect">
            <a:avLst>
              <a:gd name="adj" fmla="val 89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53540" y="2888979"/>
            <a:ext cx="1475407" cy="417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Windows.mk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475829" y="2236435"/>
            <a:ext cx="1230830" cy="3816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Makefile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04230" y="4403499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Util/BuildTools/*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4" idx="2"/>
            <a:endCxn id="62" idx="0"/>
          </p:cNvCxnSpPr>
          <p:nvPr/>
        </p:nvCxnSpPr>
        <p:spPr>
          <a:xfrm>
            <a:off x="1091244" y="2618092"/>
            <a:ext cx="0" cy="270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2335182" y="3777465"/>
            <a:ext cx="2015165" cy="3642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BuildUE4Plugins.bat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812232" y="3213454"/>
            <a:ext cx="10610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Setup.bat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17" idx="0"/>
            <a:endCxn id="18" idx="2"/>
          </p:cNvCxnSpPr>
          <p:nvPr/>
        </p:nvCxnSpPr>
        <p:spPr>
          <a:xfrm flipH="1" flipV="1">
            <a:off x="3342764" y="3567885"/>
            <a:ext cx="1" cy="209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2440169" y="2618093"/>
            <a:ext cx="180515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BuildLibCarla.bat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4230" y="181722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BuildPythonAPI.bat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29" idx="0"/>
            <a:endCxn id="30" idx="2"/>
          </p:cNvCxnSpPr>
          <p:nvPr/>
        </p:nvCxnSpPr>
        <p:spPr>
          <a:xfrm flipV="1">
            <a:off x="3342746" y="2171656"/>
            <a:ext cx="122402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0"/>
            <a:endCxn id="29" idx="2"/>
          </p:cNvCxnSpPr>
          <p:nvPr/>
        </p:nvCxnSpPr>
        <p:spPr>
          <a:xfrm flipH="1" flipV="1">
            <a:off x="3342746" y="2972524"/>
            <a:ext cx="18" cy="2409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4528945" y="2618092"/>
            <a:ext cx="194869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BuildOSM2ODR.bat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>
            <a:stCxn id="37" idx="0"/>
            <a:endCxn id="30" idx="2"/>
          </p:cNvCxnSpPr>
          <p:nvPr/>
        </p:nvCxnSpPr>
        <p:spPr>
          <a:xfrm flipH="1" flipV="1">
            <a:off x="3465148" y="2171656"/>
            <a:ext cx="2038145" cy="446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4695977" y="1801795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BuildCarlaUE4.bat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004524" y="1200989"/>
            <a:ext cx="12759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Package.bat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33" name="肘形连接符 32"/>
          <p:cNvCxnSpPr>
            <a:stCxn id="62" idx="2"/>
            <a:endCxn id="17" idx="2"/>
          </p:cNvCxnSpPr>
          <p:nvPr/>
        </p:nvCxnSpPr>
        <p:spPr>
          <a:xfrm rot="16200000" flipH="1">
            <a:off x="1799325" y="2598253"/>
            <a:ext cx="835359" cy="2251521"/>
          </a:xfrm>
          <a:prstGeom prst="bentConnector3">
            <a:avLst>
              <a:gd name="adj1" fmla="val 1273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342745" y="2171655"/>
            <a:ext cx="2314150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7" idx="0"/>
            <a:endCxn id="41" idx="2"/>
          </p:cNvCxnSpPr>
          <p:nvPr/>
        </p:nvCxnSpPr>
        <p:spPr>
          <a:xfrm flipV="1">
            <a:off x="5503293" y="2156226"/>
            <a:ext cx="153602" cy="461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0" idx="0"/>
            <a:endCxn id="47" idx="2"/>
          </p:cNvCxnSpPr>
          <p:nvPr/>
        </p:nvCxnSpPr>
        <p:spPr>
          <a:xfrm flipV="1">
            <a:off x="3465148" y="1555420"/>
            <a:ext cx="1177358" cy="261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1" idx="0"/>
            <a:endCxn id="47" idx="2"/>
          </p:cNvCxnSpPr>
          <p:nvPr/>
        </p:nvCxnSpPr>
        <p:spPr>
          <a:xfrm flipH="1" flipV="1">
            <a:off x="4642506" y="1555420"/>
            <a:ext cx="1014389" cy="246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1274846" y="1535656"/>
            <a:ext cx="1388962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主服务器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1449718" y="2490570"/>
            <a:ext cx="1048492" cy="4340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 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DDE7D57-06CB-1739-D94B-0F246FD36E71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1969327" y="2102815"/>
            <a:ext cx="4637" cy="387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59">
            <a:extLst>
              <a:ext uri="{FF2B5EF4-FFF2-40B4-BE49-F238E27FC236}">
                <a16:creationId xmlns:a16="http://schemas.microsoft.com/office/drawing/2014/main" id="{9BD324B6-B80D-605B-22DF-7789E01BA5F7}"/>
              </a:ext>
            </a:extLst>
          </p:cNvPr>
          <p:cNvSpPr/>
          <p:nvPr/>
        </p:nvSpPr>
        <p:spPr>
          <a:xfrm>
            <a:off x="424323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圆角矩形 59">
            <a:extLst>
              <a:ext uri="{FF2B5EF4-FFF2-40B4-BE49-F238E27FC236}">
                <a16:creationId xmlns:a16="http://schemas.microsoft.com/office/drawing/2014/main" id="{D7893EC6-6F41-F5C0-EAAA-B82B0718C5BC}"/>
              </a:ext>
            </a:extLst>
          </p:cNvPr>
          <p:cNvSpPr/>
          <p:nvPr/>
        </p:nvSpPr>
        <p:spPr>
          <a:xfrm>
            <a:off x="2232412" y="3614760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1683E4A-D9A6-736B-7F44-01022149A5D6}"/>
              </a:ext>
            </a:extLst>
          </p:cNvPr>
          <p:cNvCxnSpPr>
            <a:stCxn id="54" idx="2"/>
            <a:endCxn id="15" idx="0"/>
          </p:cNvCxnSpPr>
          <p:nvPr/>
        </p:nvCxnSpPr>
        <p:spPr>
          <a:xfrm flipH="1">
            <a:off x="1068082" y="2924617"/>
            <a:ext cx="905882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8C86916-C1E0-295C-67AF-63E1D851EB59}"/>
              </a:ext>
            </a:extLst>
          </p:cNvPr>
          <p:cNvCxnSpPr>
            <a:stCxn id="54" idx="2"/>
            <a:endCxn id="16" idx="0"/>
          </p:cNvCxnSpPr>
          <p:nvPr/>
        </p:nvCxnSpPr>
        <p:spPr>
          <a:xfrm>
            <a:off x="1973964" y="2924617"/>
            <a:ext cx="902207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59">
            <a:extLst>
              <a:ext uri="{FF2B5EF4-FFF2-40B4-BE49-F238E27FC236}">
                <a16:creationId xmlns:a16="http://schemas.microsoft.com/office/drawing/2014/main" id="{BAD14FD1-FE2B-5C84-E1AD-262A6A98E436}"/>
              </a:ext>
            </a:extLst>
          </p:cNvPr>
          <p:cNvSpPr/>
          <p:nvPr/>
        </p:nvSpPr>
        <p:spPr>
          <a:xfrm>
            <a:off x="3281398" y="1544670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25" name="圆角矩形 59">
            <a:extLst>
              <a:ext uri="{FF2B5EF4-FFF2-40B4-BE49-F238E27FC236}">
                <a16:creationId xmlns:a16="http://schemas.microsoft.com/office/drawing/2014/main" id="{7AEB8E71-31F4-6740-5F8C-74151E85BAB5}"/>
              </a:ext>
            </a:extLst>
          </p:cNvPr>
          <p:cNvSpPr/>
          <p:nvPr/>
        </p:nvSpPr>
        <p:spPr>
          <a:xfrm>
            <a:off x="5031526" y="1068251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27" name="圆角矩形 59">
            <a:extLst>
              <a:ext uri="{FF2B5EF4-FFF2-40B4-BE49-F238E27FC236}">
                <a16:creationId xmlns:a16="http://schemas.microsoft.com/office/drawing/2014/main" id="{99088F38-BF36-5E89-7E9E-0A0688B4FC44}"/>
              </a:ext>
            </a:extLst>
          </p:cNvPr>
          <p:cNvSpPr/>
          <p:nvPr/>
        </p:nvSpPr>
        <p:spPr>
          <a:xfrm>
            <a:off x="5031526" y="2110905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AC9668D-D812-05D1-6491-A3864397BA79}"/>
              </a:ext>
            </a:extLst>
          </p:cNvPr>
          <p:cNvCxnSpPr>
            <a:stCxn id="50" idx="3"/>
            <a:endCxn id="24" idx="1"/>
          </p:cNvCxnSpPr>
          <p:nvPr/>
        </p:nvCxnSpPr>
        <p:spPr>
          <a:xfrm>
            <a:off x="2663808" y="1819236"/>
            <a:ext cx="617590" cy="9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6C7F557-CFB0-9F0F-3578-FC291CEA4D6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445000" y="1351830"/>
            <a:ext cx="586526" cy="232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08B7187-88C2-F710-3789-46C16D7D284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445000" y="2060105"/>
            <a:ext cx="586526" cy="334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9">
            <a:extLst>
              <a:ext uri="{FF2B5EF4-FFF2-40B4-BE49-F238E27FC236}">
                <a16:creationId xmlns:a16="http://schemas.microsoft.com/office/drawing/2014/main" id="{54DD6FD4-9EC9-EF72-917F-E15A257AB0B6}"/>
              </a:ext>
            </a:extLst>
          </p:cNvPr>
          <p:cNvSpPr/>
          <p:nvPr/>
        </p:nvSpPr>
        <p:spPr>
          <a:xfrm>
            <a:off x="6589268" y="1068251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sp>
        <p:nvSpPr>
          <p:cNvPr id="45" name="圆角矩形 49">
            <a:extLst>
              <a:ext uri="{FF2B5EF4-FFF2-40B4-BE49-F238E27FC236}">
                <a16:creationId xmlns:a16="http://schemas.microsoft.com/office/drawing/2014/main" id="{2AF9A63E-4095-B1A8-7D32-B4986175F268}"/>
              </a:ext>
            </a:extLst>
          </p:cNvPr>
          <p:cNvSpPr/>
          <p:nvPr/>
        </p:nvSpPr>
        <p:spPr>
          <a:xfrm>
            <a:off x="6589268" y="2102815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79575A2-919A-D395-0031-2F127DEF7CA9}"/>
              </a:ext>
            </a:extLst>
          </p:cNvPr>
          <p:cNvCxnSpPr>
            <a:cxnSpLocks/>
            <a:stCxn id="43" idx="1"/>
            <a:endCxn id="25" idx="3"/>
          </p:cNvCxnSpPr>
          <p:nvPr/>
        </p:nvCxnSpPr>
        <p:spPr>
          <a:xfrm flipH="1" flipV="1">
            <a:off x="6163562" y="1351830"/>
            <a:ext cx="42570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090BFD-C09A-84A8-B1E4-B55E6258D34C}"/>
              </a:ext>
            </a:extLst>
          </p:cNvPr>
          <p:cNvCxnSpPr>
            <a:cxnSpLocks/>
            <a:stCxn id="45" idx="1"/>
            <a:endCxn id="27" idx="3"/>
          </p:cNvCxnSpPr>
          <p:nvPr/>
        </p:nvCxnSpPr>
        <p:spPr>
          <a:xfrm flipH="1">
            <a:off x="6163562" y="2386395"/>
            <a:ext cx="425706" cy="8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9">
            <a:extLst>
              <a:ext uri="{FF2B5EF4-FFF2-40B4-BE49-F238E27FC236}">
                <a16:creationId xmlns:a16="http://schemas.microsoft.com/office/drawing/2014/main" id="{C7FA86F8-ACCF-493B-9601-7FDEBB6A6BBE}"/>
              </a:ext>
            </a:extLst>
          </p:cNvPr>
          <p:cNvSpPr/>
          <p:nvPr/>
        </p:nvSpPr>
        <p:spPr>
          <a:xfrm>
            <a:off x="6717731" y="140391"/>
            <a:ext cx="902269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55" name="圆角矩形 59">
            <a:extLst>
              <a:ext uri="{FF2B5EF4-FFF2-40B4-BE49-F238E27FC236}">
                <a16:creationId xmlns:a16="http://schemas.microsoft.com/office/drawing/2014/main" id="{77041457-51AB-3C82-CB93-CF8ACAE64B3A}"/>
              </a:ext>
            </a:extLst>
          </p:cNvPr>
          <p:cNvSpPr/>
          <p:nvPr/>
        </p:nvSpPr>
        <p:spPr>
          <a:xfrm>
            <a:off x="6717731" y="3047602"/>
            <a:ext cx="949894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2A60533-DE06-5B1D-51CB-5318F2733053}"/>
              </a:ext>
            </a:extLst>
          </p:cNvPr>
          <p:cNvCxnSpPr>
            <a:cxnSpLocks/>
            <a:stCxn id="43" idx="0"/>
            <a:endCxn id="52" idx="2"/>
          </p:cNvCxnSpPr>
          <p:nvPr/>
        </p:nvCxnSpPr>
        <p:spPr>
          <a:xfrm flipH="1" flipV="1">
            <a:off x="7168866" y="707549"/>
            <a:ext cx="4825" cy="3607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A44C18E-A907-0841-2D45-5A2BE99BC773}"/>
              </a:ext>
            </a:extLst>
          </p:cNvPr>
          <p:cNvCxnSpPr>
            <a:cxnSpLocks/>
            <a:stCxn id="45" idx="2"/>
            <a:endCxn id="55" idx="0"/>
          </p:cNvCxnSpPr>
          <p:nvPr/>
        </p:nvCxnSpPr>
        <p:spPr>
          <a:xfrm>
            <a:off x="7173691" y="2669974"/>
            <a:ext cx="18987" cy="3776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32327F82-9444-A20B-A795-1A755FD0899E}"/>
              </a:ext>
            </a:extLst>
          </p:cNvPr>
          <p:cNvSpPr/>
          <p:nvPr/>
        </p:nvSpPr>
        <p:spPr>
          <a:xfrm>
            <a:off x="39518" y="1584609"/>
            <a:ext cx="896610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8CEE5094-F810-0007-4C50-E8BAB6C6AB34}"/>
              </a:ext>
            </a:extLst>
          </p:cNvPr>
          <p:cNvSpPr/>
          <p:nvPr/>
        </p:nvSpPr>
        <p:spPr>
          <a:xfrm>
            <a:off x="8292165" y="2150174"/>
            <a:ext cx="806251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D17426C8-3F6A-4D34-AF0A-05CBCDD42F5F}"/>
              </a:ext>
            </a:extLst>
          </p:cNvPr>
          <p:cNvSpPr/>
          <p:nvPr/>
        </p:nvSpPr>
        <p:spPr>
          <a:xfrm>
            <a:off x="8232482" y="1113415"/>
            <a:ext cx="844223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177B08B0-1DB6-1C95-0955-53881A4CB73A}"/>
              </a:ext>
            </a:extLst>
          </p:cNvPr>
          <p:cNvCxnSpPr>
            <a:stCxn id="52" idx="3"/>
            <a:endCxn id="16" idx="3"/>
          </p:cNvCxnSpPr>
          <p:nvPr/>
        </p:nvCxnSpPr>
        <p:spPr>
          <a:xfrm flipH="1">
            <a:off x="3519930" y="423970"/>
            <a:ext cx="4100070" cy="3407814"/>
          </a:xfrm>
          <a:prstGeom prst="bentConnector3">
            <a:avLst>
              <a:gd name="adj1" fmla="val -848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36B26831-178D-A9D9-7834-FCE0271D49C7}"/>
              </a:ext>
            </a:extLst>
          </p:cNvPr>
          <p:cNvCxnSpPr>
            <a:stCxn id="55" idx="2"/>
            <a:endCxn id="15" idx="2"/>
          </p:cNvCxnSpPr>
          <p:nvPr/>
        </p:nvCxnSpPr>
        <p:spPr>
          <a:xfrm rot="5400000">
            <a:off x="3913357" y="769485"/>
            <a:ext cx="434047" cy="6124596"/>
          </a:xfrm>
          <a:prstGeom prst="bentConnector3">
            <a:avLst>
              <a:gd name="adj1" fmla="val 152667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1088C590-5975-EAF9-5112-2D0145D40965}"/>
              </a:ext>
            </a:extLst>
          </p:cNvPr>
          <p:cNvCxnSpPr>
            <a:stCxn id="67" idx="2"/>
            <a:endCxn id="50" idx="1"/>
          </p:cNvCxnSpPr>
          <p:nvPr/>
        </p:nvCxnSpPr>
        <p:spPr>
          <a:xfrm flipV="1">
            <a:off x="876691" y="1819236"/>
            <a:ext cx="398155" cy="3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788B5B0D-8905-A20C-5931-43675C4BBB9B}"/>
              </a:ext>
            </a:extLst>
          </p:cNvPr>
          <p:cNvCxnSpPr>
            <a:cxnSpLocks/>
            <a:stCxn id="43" idx="3"/>
            <a:endCxn id="74" idx="5"/>
          </p:cNvCxnSpPr>
          <p:nvPr/>
        </p:nvCxnSpPr>
        <p:spPr>
          <a:xfrm flipV="1">
            <a:off x="7758113" y="1351163"/>
            <a:ext cx="533806" cy="6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3CD55DDA-1F41-831E-FE34-CC885F32FB9D}"/>
              </a:ext>
            </a:extLst>
          </p:cNvPr>
          <p:cNvCxnSpPr>
            <a:cxnSpLocks/>
            <a:stCxn id="45" idx="3"/>
            <a:endCxn id="71" idx="5"/>
          </p:cNvCxnSpPr>
          <p:nvPr/>
        </p:nvCxnSpPr>
        <p:spPr>
          <a:xfrm>
            <a:off x="7758113" y="2386395"/>
            <a:ext cx="593489" cy="152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WPS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FFFFF"/>
      </a:accent3>
      <a:accent4>
        <a:srgbClr val="000000"/>
      </a:accent4>
      <a:accent5>
        <a:srgbClr val="B1BDE1"/>
      </a:accent5>
      <a:accent6>
        <a:srgbClr val="D57429"/>
      </a:accent6>
      <a:hlink>
        <a:srgbClr val="0026E5"/>
      </a:hlink>
      <a:folHlink>
        <a:srgbClr val="7E1FAD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866</Words>
  <Application>Microsoft Office PowerPoint</Application>
  <PresentationFormat>全屏显示(16:9)</PresentationFormat>
  <Paragraphs>461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Calibri</vt:lpstr>
      <vt:lpstr>微软雅黑</vt:lpstr>
      <vt:lpstr>等线</vt:lpstr>
      <vt:lpstr>Arial</vt:lpstr>
      <vt:lpstr>Muli</vt:lpstr>
      <vt:lpstr>Wingdings 2</vt:lpstr>
      <vt:lpstr>Muli Regular</vt:lpstr>
      <vt:lpstr>宋体</vt:lpstr>
      <vt:lpstr>Economica</vt:lpstr>
      <vt:lpstr>黑体</vt:lpstr>
      <vt:lpstr>Open Sans</vt:lpstr>
      <vt:lpstr>Times New Roman</vt:lpstr>
      <vt:lpstr>Wingdings</vt:lpstr>
      <vt:lpstr>Luxe</vt:lpstr>
      <vt:lpstr>1_WPS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交通管理器介绍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Windows User</cp:lastModifiedBy>
  <cp:revision>548</cp:revision>
  <dcterms:created xsi:type="dcterms:W3CDTF">2020-04-29T14:54:23Z</dcterms:created>
  <dcterms:modified xsi:type="dcterms:W3CDTF">2024-05-06T03:26:32Z</dcterms:modified>
</cp:coreProperties>
</file>